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4" r:id="rId2"/>
    <p:sldMasterId id="2147483756" r:id="rId3"/>
    <p:sldMasterId id="2147483780" r:id="rId4"/>
    <p:sldMasterId id="2147483792" r:id="rId5"/>
    <p:sldMasterId id="2147483804" r:id="rId6"/>
  </p:sldMasterIdLst>
  <p:notesMasterIdLst>
    <p:notesMasterId r:id="rId110"/>
  </p:notesMasterIdLst>
  <p:sldIdLst>
    <p:sldId id="264" r:id="rId7"/>
    <p:sldId id="340" r:id="rId8"/>
    <p:sldId id="403" r:id="rId9"/>
    <p:sldId id="302" r:id="rId10"/>
    <p:sldId id="259" r:id="rId11"/>
    <p:sldId id="276" r:id="rId12"/>
    <p:sldId id="274" r:id="rId13"/>
    <p:sldId id="273" r:id="rId14"/>
    <p:sldId id="283" r:id="rId15"/>
    <p:sldId id="275" r:id="rId16"/>
    <p:sldId id="297" r:id="rId17"/>
    <p:sldId id="294" r:id="rId18"/>
    <p:sldId id="295" r:id="rId19"/>
    <p:sldId id="296" r:id="rId20"/>
    <p:sldId id="286" r:id="rId21"/>
    <p:sldId id="285" r:id="rId22"/>
    <p:sldId id="278" r:id="rId23"/>
    <p:sldId id="289" r:id="rId24"/>
    <p:sldId id="287" r:id="rId25"/>
    <p:sldId id="288" r:id="rId26"/>
    <p:sldId id="358" r:id="rId27"/>
    <p:sldId id="298" r:id="rId28"/>
    <p:sldId id="299" r:id="rId29"/>
    <p:sldId id="300" r:id="rId30"/>
    <p:sldId id="313" r:id="rId31"/>
    <p:sldId id="314" r:id="rId32"/>
    <p:sldId id="315" r:id="rId33"/>
    <p:sldId id="322" r:id="rId34"/>
    <p:sldId id="316" r:id="rId35"/>
    <p:sldId id="341" r:id="rId36"/>
    <p:sldId id="318" r:id="rId37"/>
    <p:sldId id="323" r:id="rId38"/>
    <p:sldId id="342" r:id="rId39"/>
    <p:sldId id="372" r:id="rId40"/>
    <p:sldId id="368" r:id="rId41"/>
    <p:sldId id="369" r:id="rId42"/>
    <p:sldId id="370" r:id="rId43"/>
    <p:sldId id="371" r:id="rId44"/>
    <p:sldId id="325" r:id="rId45"/>
    <p:sldId id="324" r:id="rId46"/>
    <p:sldId id="354" r:id="rId47"/>
    <p:sldId id="326" r:id="rId48"/>
    <p:sldId id="327" r:id="rId49"/>
    <p:sldId id="328" r:id="rId50"/>
    <p:sldId id="329" r:id="rId51"/>
    <p:sldId id="330" r:id="rId52"/>
    <p:sldId id="365" r:id="rId53"/>
    <p:sldId id="362" r:id="rId54"/>
    <p:sldId id="312" r:id="rId55"/>
    <p:sldId id="331" r:id="rId56"/>
    <p:sldId id="309" r:id="rId57"/>
    <p:sldId id="311" r:id="rId58"/>
    <p:sldId id="333" r:id="rId59"/>
    <p:sldId id="334" r:id="rId60"/>
    <p:sldId id="352" r:id="rId61"/>
    <p:sldId id="366" r:id="rId62"/>
    <p:sldId id="367" r:id="rId63"/>
    <p:sldId id="306" r:id="rId64"/>
    <p:sldId id="335" r:id="rId65"/>
    <p:sldId id="320" r:id="rId66"/>
    <p:sldId id="351" r:id="rId67"/>
    <p:sldId id="336" r:id="rId68"/>
    <p:sldId id="337" r:id="rId69"/>
    <p:sldId id="353" r:id="rId70"/>
    <p:sldId id="344" r:id="rId71"/>
    <p:sldId id="356" r:id="rId72"/>
    <p:sldId id="338" r:id="rId73"/>
    <p:sldId id="357" r:id="rId74"/>
    <p:sldId id="339" r:id="rId75"/>
    <p:sldId id="304" r:id="rId76"/>
    <p:sldId id="374" r:id="rId77"/>
    <p:sldId id="375" r:id="rId78"/>
    <p:sldId id="377" r:id="rId79"/>
    <p:sldId id="378" r:id="rId80"/>
    <p:sldId id="379" r:id="rId81"/>
    <p:sldId id="380" r:id="rId82"/>
    <p:sldId id="381" r:id="rId83"/>
    <p:sldId id="382" r:id="rId84"/>
    <p:sldId id="383" r:id="rId85"/>
    <p:sldId id="406" r:id="rId86"/>
    <p:sldId id="407" r:id="rId87"/>
    <p:sldId id="408" r:id="rId88"/>
    <p:sldId id="384" r:id="rId89"/>
    <p:sldId id="385" r:id="rId90"/>
    <p:sldId id="387" r:id="rId91"/>
    <p:sldId id="388" r:id="rId92"/>
    <p:sldId id="389" r:id="rId93"/>
    <p:sldId id="390" r:id="rId94"/>
    <p:sldId id="391" r:id="rId95"/>
    <p:sldId id="392" r:id="rId96"/>
    <p:sldId id="393" r:id="rId97"/>
    <p:sldId id="394" r:id="rId98"/>
    <p:sldId id="405" r:id="rId99"/>
    <p:sldId id="395" r:id="rId100"/>
    <p:sldId id="396" r:id="rId101"/>
    <p:sldId id="404" r:id="rId102"/>
    <p:sldId id="397" r:id="rId103"/>
    <p:sldId id="398" r:id="rId104"/>
    <p:sldId id="399" r:id="rId105"/>
    <p:sldId id="401" r:id="rId106"/>
    <p:sldId id="402" r:id="rId107"/>
    <p:sldId id="265" r:id="rId108"/>
    <p:sldId id="272"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032" autoAdjust="0"/>
    <p:restoredTop sz="94660"/>
  </p:normalViewPr>
  <p:slideViewPr>
    <p:cSldViewPr>
      <p:cViewPr>
        <p:scale>
          <a:sx n="59" d="100"/>
          <a:sy n="59" d="100"/>
        </p:scale>
        <p:origin x="-1958" y="-6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E0EA3C-D70C-4CF9-B928-CEB32EE1D5A1}" type="datetimeFigureOut">
              <a:rPr lang="en-US" smtClean="0"/>
              <a:t>11/19/2018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DD006D-1BFD-4CCB-818B-C56B917979FE}" type="slidenum">
              <a:rPr lang="en-US" smtClean="0"/>
              <a:t>‹#›</a:t>
            </a:fld>
            <a:endParaRPr lang="en-US"/>
          </a:p>
        </p:txBody>
      </p:sp>
    </p:spTree>
    <p:extLst>
      <p:ext uri="{BB962C8B-B14F-4D97-AF65-F5344CB8AC3E}">
        <p14:creationId xmlns:p14="http://schemas.microsoft.com/office/powerpoint/2010/main" val="1042610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4D1A7-3B75-4D87-B8F4-DC213F0FDBF7}" type="slidenum">
              <a:rPr lang="en-US" smtClean="0"/>
              <a:t>72</a:t>
            </a:fld>
            <a:endParaRPr lang="en-US"/>
          </a:p>
        </p:txBody>
      </p:sp>
    </p:spTree>
    <p:extLst>
      <p:ext uri="{BB962C8B-B14F-4D97-AF65-F5344CB8AC3E}">
        <p14:creationId xmlns:p14="http://schemas.microsoft.com/office/powerpoint/2010/main" val="366142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C410C161-3037-46D7-9ACC-05358CB70644}" type="datetimeFigureOut">
              <a:rPr lang="en-US" smtClean="0"/>
              <a:t>11/19/2018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F08B508-F20A-4EA1-A356-BF110807B639}"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F08B508-F20A-4EA1-A356-BF110807B639}"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F08B508-F20A-4EA1-A356-BF110807B639}"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F08B508-F20A-4EA1-A356-BF110807B639}"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6F08B508-F20A-4EA1-A356-BF110807B63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6F08B508-F20A-4EA1-A356-BF110807B639}"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6F08B508-F20A-4EA1-A356-BF110807B639}"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6F08B508-F20A-4EA1-A356-BF110807B6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F08B508-F20A-4EA1-A356-BF110807B639}"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F08B508-F20A-4EA1-A356-BF110807B639}"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F08B508-F20A-4EA1-A356-BF110807B639}"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C410C161-3037-46D7-9ACC-05358CB70644}" type="datetimeFigureOut">
              <a:rPr lang="en-US" smtClean="0"/>
              <a:t>11/19/2018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08B508-F20A-4EA1-A356-BF110807B639}"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08B508-F20A-4EA1-A356-BF110807B63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C410C161-3037-46D7-9ACC-05358CB70644}"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08B508-F20A-4EA1-A356-BF110807B639}"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410C161-3037-46D7-9ACC-05358CB70644}"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0C161-3037-46D7-9ACC-05358CB70644}"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6F08B508-F20A-4EA1-A356-BF110807B639}"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6F08B508-F20A-4EA1-A356-BF110807B639}"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10C161-3037-46D7-9ACC-05358CB70644}"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10C161-3037-46D7-9ACC-05358CB70644}"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C410C161-3037-46D7-9ACC-05358CB70644}"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35750481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42311796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594274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32853536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10C161-3037-46D7-9ACC-05358CB70644}"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3723608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10C161-3037-46D7-9ACC-05358CB70644}"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10C161-3037-46D7-9ACC-05358CB70644}"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8923760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0C161-3037-46D7-9ACC-05358CB70644}"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3184550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811573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29350864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28305540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10C161-3037-46D7-9ACC-05358CB70644}"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8B508-F20A-4EA1-A356-BF110807B639}" type="slidenum">
              <a:rPr lang="en-US" smtClean="0"/>
              <a:t>‹#›</a:t>
            </a:fld>
            <a:endParaRPr lang="en-US"/>
          </a:p>
        </p:txBody>
      </p:sp>
    </p:spTree>
    <p:extLst>
      <p:ext uri="{BB962C8B-B14F-4D97-AF65-F5344CB8AC3E}">
        <p14:creationId xmlns:p14="http://schemas.microsoft.com/office/powerpoint/2010/main" val="24167932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smtClean="0"/>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C410C161-3037-46D7-9ACC-05358CB70644}" type="datetimeFigureOut">
              <a:rPr lang="en-US" smtClean="0"/>
              <a:t>11/19/2018</a:t>
            </a:fld>
            <a:endParaRPr lang="en-US"/>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6F08B508-F20A-4EA1-A356-BF110807B639}" type="slidenum">
              <a:rPr lang="en-US" smtClean="0"/>
              <a:t>‹#›</a:t>
            </a:fld>
            <a:endParaRPr lang="en-US"/>
          </a:p>
        </p:txBody>
      </p:sp>
      <p:sp>
        <p:nvSpPr>
          <p:cNvPr id="15" name="Footer Placeholder 14"/>
          <p:cNvSpPr>
            <a:spLocks noGrp="1"/>
          </p:cNvSpPr>
          <p:nvPr>
            <p:ph type="ftr" sz="quarter" idx="12"/>
          </p:nvPr>
        </p:nvSpPr>
        <p:spPr>
          <a:xfrm>
            <a:off x="3581400" y="6296248"/>
            <a:ext cx="2820987" cy="152400"/>
          </a:xfrm>
        </p:spPr>
        <p:txBody>
          <a:bodyPr/>
          <a:lstStyle/>
          <a:p>
            <a:endParaRPr 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10" name="Date Placeholder 9"/>
          <p:cNvSpPr>
            <a:spLocks noGrp="1"/>
          </p:cNvSpPr>
          <p:nvPr>
            <p:ph type="dt" sz="half" idx="10"/>
          </p:nvPr>
        </p:nvSpPr>
        <p:spPr/>
        <p:txBody>
          <a:bodyPr/>
          <a:lstStyle/>
          <a:p>
            <a:fld id="{C410C161-3037-46D7-9ACC-05358CB70644}" type="datetimeFigureOut">
              <a:rPr lang="en-US" smtClean="0"/>
              <a:t>11/19/2018</a:t>
            </a:fld>
            <a:endParaRPr lang="en-US"/>
          </a:p>
        </p:txBody>
      </p:sp>
      <p:sp>
        <p:nvSpPr>
          <p:cNvPr id="11" name="Slide Number Placeholder 10"/>
          <p:cNvSpPr>
            <a:spLocks noGrp="1"/>
          </p:cNvSpPr>
          <p:nvPr>
            <p:ph type="sldNum" sz="quarter" idx="11"/>
          </p:nvPr>
        </p:nvSpPr>
        <p:spPr/>
        <p:txBody>
          <a:bodyPr/>
          <a:lstStyle/>
          <a:p>
            <a:fld id="{6F08B508-F20A-4EA1-A356-BF110807B639}"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C410C161-3037-46D7-9ACC-05358CB70644}" type="datetimeFigureOut">
              <a:rPr lang="en-US" smtClean="0"/>
              <a:t>11/19/2018</a:t>
            </a:fld>
            <a:endParaRPr lang="en-US"/>
          </a:p>
        </p:txBody>
      </p:sp>
      <p:sp>
        <p:nvSpPr>
          <p:cNvPr id="13" name="Slide Number Placeholder 12"/>
          <p:cNvSpPr>
            <a:spLocks noGrp="1"/>
          </p:cNvSpPr>
          <p:nvPr>
            <p:ph type="sldNum" sz="quarter" idx="11"/>
          </p:nvPr>
        </p:nvSpPr>
        <p:spPr>
          <a:xfrm>
            <a:off x="4116388" y="6400800"/>
            <a:ext cx="533400" cy="152400"/>
          </a:xfrm>
        </p:spPr>
        <p:txBody>
          <a:bodyPr/>
          <a:lstStyle/>
          <a:p>
            <a:fld id="{6F08B508-F20A-4EA1-A356-BF110807B639}" type="slidenum">
              <a:rPr lang="en-US" smtClean="0"/>
              <a:t>‹#›</a:t>
            </a:fld>
            <a:endParaRPr lang="en-US"/>
          </a:p>
        </p:txBody>
      </p:sp>
      <p:sp>
        <p:nvSpPr>
          <p:cNvPr id="14" name="Footer Placeholder 13"/>
          <p:cNvSpPr>
            <a:spLocks noGrp="1"/>
          </p:cNvSpPr>
          <p:nvPr>
            <p:ph type="ftr" sz="quarter" idx="12"/>
          </p:nvPr>
        </p:nvSpPr>
        <p:spPr>
          <a:xfrm>
            <a:off x="838200" y="6296248"/>
            <a:ext cx="2820987" cy="152400"/>
          </a:xfrm>
        </p:spPr>
        <p:txBody>
          <a:bodyPr/>
          <a:lstStyle/>
          <a:p>
            <a:endParaRPr lang="en-US"/>
          </a:p>
        </p:txBody>
      </p:sp>
      <p:sp>
        <p:nvSpPr>
          <p:cNvPr id="15" name="Title 14"/>
          <p:cNvSpPr>
            <a:spLocks noGrp="1"/>
          </p:cNvSpPr>
          <p:nvPr>
            <p:ph type="title"/>
          </p:nvPr>
        </p:nvSpPr>
        <p:spPr>
          <a:xfrm>
            <a:off x="457200" y="1828800"/>
            <a:ext cx="3200400" cy="1752600"/>
          </a:xfrm>
        </p:spPr>
        <p:txBody>
          <a:bodyPr anchor="b"/>
          <a:lstStyle/>
          <a:p>
            <a:r>
              <a:rPr lang="en-US" smtClean="0"/>
              <a:t>Click to edit Master title style</a:t>
            </a:r>
            <a:endParaRPr lang="en-US"/>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smtClean="0"/>
              <a:t>Click to edit Master title style</a:t>
            </a:r>
            <a:endParaRPr lang="en-US"/>
          </a:p>
        </p:txBody>
      </p:sp>
      <p:sp>
        <p:nvSpPr>
          <p:cNvPr id="9" name="Date Placeholder 8"/>
          <p:cNvSpPr>
            <a:spLocks noGrp="1"/>
          </p:cNvSpPr>
          <p:nvPr>
            <p:ph type="dt" sz="half" idx="10"/>
          </p:nvPr>
        </p:nvSpPr>
        <p:spPr/>
        <p:txBody>
          <a:bodyPr/>
          <a:lstStyle/>
          <a:p>
            <a:fld id="{C410C161-3037-46D7-9ACC-05358CB70644}" type="datetimeFigureOut">
              <a:rPr lang="en-US" smtClean="0"/>
              <a:t>11/19/2018</a:t>
            </a:fld>
            <a:endParaRPr lang="en-US"/>
          </a:p>
        </p:txBody>
      </p:sp>
      <p:sp>
        <p:nvSpPr>
          <p:cNvPr id="13" name="Slide Number Placeholder 12"/>
          <p:cNvSpPr>
            <a:spLocks noGrp="1"/>
          </p:cNvSpPr>
          <p:nvPr>
            <p:ph type="sldNum" sz="quarter" idx="11"/>
          </p:nvPr>
        </p:nvSpPr>
        <p:spPr/>
        <p:txBody>
          <a:bodyPr/>
          <a:lstStyle/>
          <a:p>
            <a:fld id="{6F08B508-F20A-4EA1-A356-BF110807B639}"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10C161-3037-46D7-9ACC-05358CB70644}"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
          <p:cNvSpPr>
            <a:spLocks noGrp="1"/>
          </p:cNvSpPr>
          <p:nvPr>
            <p:ph type="title"/>
          </p:nvPr>
        </p:nvSpPr>
        <p:spPr>
          <a:xfrm>
            <a:off x="4876800" y="457200"/>
            <a:ext cx="2819400" cy="5714999"/>
          </a:xfrm>
        </p:spPr>
        <p:txBody>
          <a:bodyPr/>
          <a:lstStyle/>
          <a:p>
            <a:r>
              <a:rPr lang="en-US" smtClean="0"/>
              <a:t>Click to edit Master title style</a:t>
            </a:r>
            <a:endParaRPr lang="en-US"/>
          </a:p>
        </p:txBody>
      </p:sp>
      <p:sp>
        <p:nvSpPr>
          <p:cNvPr id="12" name="Date Placeholder 11"/>
          <p:cNvSpPr>
            <a:spLocks noGrp="1"/>
          </p:cNvSpPr>
          <p:nvPr>
            <p:ph type="dt" sz="half" idx="10"/>
          </p:nvPr>
        </p:nvSpPr>
        <p:spPr/>
        <p:txBody>
          <a:bodyPr/>
          <a:lstStyle/>
          <a:p>
            <a:fld id="{C410C161-3037-46D7-9ACC-05358CB70644}" type="datetimeFigureOut">
              <a:rPr lang="en-US" smtClean="0"/>
              <a:t>11/19/2018</a:t>
            </a:fld>
            <a:endParaRPr lang="en-US"/>
          </a:p>
        </p:txBody>
      </p:sp>
      <p:sp>
        <p:nvSpPr>
          <p:cNvPr id="14" name="Slide Number Placeholder 13"/>
          <p:cNvSpPr>
            <a:spLocks noGrp="1"/>
          </p:cNvSpPr>
          <p:nvPr>
            <p:ph type="sldNum" sz="quarter" idx="11"/>
          </p:nvPr>
        </p:nvSpPr>
        <p:spPr/>
        <p:txBody>
          <a:bodyPr/>
          <a:lstStyle/>
          <a:p>
            <a:fld id="{6F08B508-F20A-4EA1-A356-BF110807B639}"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smtClean="0"/>
              <a:t>Click to edit Master title style</a:t>
            </a:r>
            <a:endParaRPr lang="en-US" dirty="0"/>
          </a:p>
        </p:txBody>
      </p:sp>
      <p:sp>
        <p:nvSpPr>
          <p:cNvPr id="9" name="Date Placeholder 8"/>
          <p:cNvSpPr>
            <a:spLocks noGrp="1"/>
          </p:cNvSpPr>
          <p:nvPr>
            <p:ph type="dt" sz="half" idx="10"/>
          </p:nvPr>
        </p:nvSpPr>
        <p:spPr/>
        <p:txBody>
          <a:bodyPr/>
          <a:lstStyle/>
          <a:p>
            <a:fld id="{C410C161-3037-46D7-9ACC-05358CB70644}" type="datetimeFigureOut">
              <a:rPr lang="en-US" smtClean="0"/>
              <a:t>11/19/2018</a:t>
            </a:fld>
            <a:endParaRPr lang="en-US"/>
          </a:p>
        </p:txBody>
      </p:sp>
      <p:sp>
        <p:nvSpPr>
          <p:cNvPr id="10" name="Slide Number Placeholder 9"/>
          <p:cNvSpPr>
            <a:spLocks noGrp="1"/>
          </p:cNvSpPr>
          <p:nvPr>
            <p:ph type="sldNum" sz="quarter" idx="11"/>
          </p:nvPr>
        </p:nvSpPr>
        <p:spPr/>
        <p:txBody>
          <a:bodyPr/>
          <a:lstStyle/>
          <a:p>
            <a:fld id="{6F08B508-F20A-4EA1-A356-BF110807B639}" type="slidenum">
              <a:rPr lang="en-US" smtClean="0"/>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C410C161-3037-46D7-9ACC-05358CB70644}" type="datetimeFigureOut">
              <a:rPr lang="en-US" smtClean="0"/>
              <a:t>11/19/2018</a:t>
            </a:fld>
            <a:endParaRPr lang="en-US"/>
          </a:p>
        </p:txBody>
      </p:sp>
      <p:sp>
        <p:nvSpPr>
          <p:cNvPr id="9" name="Slide Number Placeholder 8"/>
          <p:cNvSpPr>
            <a:spLocks noGrp="1"/>
          </p:cNvSpPr>
          <p:nvPr>
            <p:ph type="sldNum" sz="quarter" idx="11"/>
          </p:nvPr>
        </p:nvSpPr>
        <p:spPr/>
        <p:txBody>
          <a:bodyPr/>
          <a:lstStyle/>
          <a:p>
            <a:fld id="{6F08B508-F20A-4EA1-A356-BF110807B639}"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C410C161-3037-46D7-9ACC-05358CB70644}" type="datetimeFigureOut">
              <a:rPr lang="en-US" smtClean="0"/>
              <a:t>11/19/2018</a:t>
            </a:fld>
            <a:endParaRPr lang="en-US"/>
          </a:p>
        </p:txBody>
      </p:sp>
      <p:sp>
        <p:nvSpPr>
          <p:cNvPr id="16" name="Slide Number Placeholder 15"/>
          <p:cNvSpPr>
            <a:spLocks noGrp="1"/>
          </p:cNvSpPr>
          <p:nvPr>
            <p:ph type="sldNum" sz="quarter" idx="11"/>
          </p:nvPr>
        </p:nvSpPr>
        <p:spPr/>
        <p:txBody>
          <a:bodyPr/>
          <a:lstStyle/>
          <a:p>
            <a:fld id="{6F08B508-F20A-4EA1-A356-BF110807B639}"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Date Placeholder 15"/>
          <p:cNvSpPr>
            <a:spLocks noGrp="1"/>
          </p:cNvSpPr>
          <p:nvPr>
            <p:ph type="dt" sz="half" idx="10"/>
          </p:nvPr>
        </p:nvSpPr>
        <p:spPr/>
        <p:txBody>
          <a:bodyPr/>
          <a:lstStyle/>
          <a:p>
            <a:fld id="{C410C161-3037-46D7-9ACC-05358CB70644}" type="datetimeFigureOut">
              <a:rPr lang="en-US" smtClean="0"/>
              <a:t>11/19/2018</a:t>
            </a:fld>
            <a:endParaRPr lang="en-US"/>
          </a:p>
        </p:txBody>
      </p:sp>
      <p:sp>
        <p:nvSpPr>
          <p:cNvPr id="17" name="Slide Number Placeholder 16"/>
          <p:cNvSpPr>
            <a:spLocks noGrp="1"/>
          </p:cNvSpPr>
          <p:nvPr>
            <p:ph type="sldNum" sz="quarter" idx="11"/>
          </p:nvPr>
        </p:nvSpPr>
        <p:spPr/>
        <p:txBody>
          <a:bodyPr/>
          <a:lstStyle/>
          <a:p>
            <a:fld id="{6F08B508-F20A-4EA1-A356-BF110807B639}" type="slidenum">
              <a:rPr lang="en-US" smtClean="0"/>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C410C161-3037-46D7-9ACC-05358CB70644}" type="datetimeFigureOut">
              <a:rPr lang="en-US" smtClean="0"/>
              <a:t>11/19/2018</a:t>
            </a:fld>
            <a:endParaRPr lang="en-US"/>
          </a:p>
        </p:txBody>
      </p:sp>
      <p:sp>
        <p:nvSpPr>
          <p:cNvPr id="14" name="Slide Number Placeholder 13"/>
          <p:cNvSpPr>
            <a:spLocks noGrp="1"/>
          </p:cNvSpPr>
          <p:nvPr>
            <p:ph type="sldNum" sz="quarter" idx="11"/>
          </p:nvPr>
        </p:nvSpPr>
        <p:spPr/>
        <p:txBody>
          <a:bodyPr/>
          <a:lstStyle/>
          <a:p>
            <a:fld id="{6F08B508-F20A-4EA1-A356-BF110807B639}"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C410C161-3037-46D7-9ACC-05358CB70644}" type="datetimeFigureOut">
              <a:rPr lang="en-US" smtClean="0"/>
              <a:t>11/19/2018</a:t>
            </a:fld>
            <a:endParaRPr lang="en-US"/>
          </a:p>
        </p:txBody>
      </p:sp>
      <p:sp>
        <p:nvSpPr>
          <p:cNvPr id="14" name="Slide Number Placeholder 13"/>
          <p:cNvSpPr>
            <a:spLocks noGrp="1"/>
          </p:cNvSpPr>
          <p:nvPr>
            <p:ph type="sldNum" sz="quarter" idx="11"/>
          </p:nvPr>
        </p:nvSpPr>
        <p:spPr/>
        <p:txBody>
          <a:bodyPr/>
          <a:lstStyle/>
          <a:p>
            <a:fld id="{6F08B508-F20A-4EA1-A356-BF110807B639}"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0C161-3037-46D7-9ACC-05358CB70644}"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08B508-F20A-4EA1-A356-BF110807B6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0C161-3037-46D7-9ACC-05358CB70644}"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8B508-F20A-4EA1-A356-BF110807B639}"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410C161-3037-46D7-9ACC-05358CB70644}" type="datetimeFigureOut">
              <a:rPr lang="en-US" smtClean="0"/>
              <a:t>11/19/2018</a:t>
            </a:fld>
            <a:endParaRPr lang="en-US"/>
          </a:p>
        </p:txBody>
      </p:sp>
      <p:sp>
        <p:nvSpPr>
          <p:cNvPr id="9" name="Slide Number Placeholder 8"/>
          <p:cNvSpPr>
            <a:spLocks noGrp="1"/>
          </p:cNvSpPr>
          <p:nvPr>
            <p:ph type="sldNum" sz="quarter" idx="11"/>
          </p:nvPr>
        </p:nvSpPr>
        <p:spPr/>
        <p:txBody>
          <a:bodyPr/>
          <a:lstStyle/>
          <a:p>
            <a:fld id="{6F08B508-F20A-4EA1-A356-BF110807B639}"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F08B508-F20A-4EA1-A356-BF110807B639}"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C410C161-3037-46D7-9ACC-05358CB70644}" type="datetimeFigureOut">
              <a:rPr lang="en-US" smtClean="0"/>
              <a:t>11/19/2018</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C410C161-3037-46D7-9ACC-05358CB70644}" type="datetimeFigureOut">
              <a:rPr lang="en-US" smtClean="0"/>
              <a:t>11/19/2018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F08B508-F20A-4EA1-A356-BF110807B6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410C161-3037-46D7-9ACC-05358CB70644}" type="datetimeFigureOut">
              <a:rPr lang="en-US" smtClean="0"/>
              <a:t>11/19/2018</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F08B508-F20A-4EA1-A356-BF110807B6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C410C161-3037-46D7-9ACC-05358CB70644}" type="datetimeFigureOut">
              <a:rPr lang="en-US" smtClean="0"/>
              <a:t>11/19/2018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6F08B508-F20A-4EA1-A356-BF110807B639}"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C161-3037-46D7-9ACC-05358CB70644}" type="datetimeFigureOut">
              <a:rPr lang="en-US" smtClean="0"/>
              <a:t>11/19/2018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8B508-F20A-4EA1-A356-BF110807B639}" type="slidenum">
              <a:rPr lang="en-US" smtClean="0"/>
              <a:t>‹#›</a:t>
            </a:fld>
            <a:endParaRPr lang="en-US"/>
          </a:p>
        </p:txBody>
      </p:sp>
    </p:spTree>
    <p:extLst>
      <p:ext uri="{BB962C8B-B14F-4D97-AF65-F5344CB8AC3E}">
        <p14:creationId xmlns:p14="http://schemas.microsoft.com/office/powerpoint/2010/main" val="247122512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6F08B508-F20A-4EA1-A356-BF110807B639}" type="slidenum">
              <a:rPr lang="en-US" smtClean="0"/>
              <a:t>‹#›</a:t>
            </a:fld>
            <a:endParaRPr lang="en-US"/>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C410C161-3037-46D7-9ACC-05358CB70644}" type="datetimeFigureOut">
              <a:rPr lang="en-US" smtClean="0"/>
              <a:t>11/19/2018</a:t>
            </a:fld>
            <a:endParaRPr lang="en-US"/>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3" Type="http://schemas.openxmlformats.org/officeDocument/2006/relationships/hyperlink" Target="http://en.wikipedia.org/wiki/home_automation" TargetMode="External"/><Relationship Id="rId2" Type="http://schemas.openxmlformats.org/officeDocument/2006/relationships/hyperlink" Target="https://youtu.be/B0q-UtJnVRs" TargetMode="External"/><Relationship Id="rId1" Type="http://schemas.openxmlformats.org/officeDocument/2006/relationships/slideLayout" Target="../slideLayouts/slideLayout2.xml"/><Relationship Id="rId6" Type="http://schemas.openxmlformats.org/officeDocument/2006/relationships/hyperlink" Target="http://www.dailycivil.com/drip-irrigation-types-advantages-disadvantages" TargetMode="External"/><Relationship Id="rId5" Type="http://schemas.openxmlformats.org/officeDocument/2006/relationships/hyperlink" Target="https://simpro.world/bins/240l-wheelie-bin" TargetMode="External"/><Relationship Id="rId4" Type="http://schemas.openxmlformats.org/officeDocument/2006/relationships/hyperlink" Target="http://www.dumpobin.com/smart-features.htm"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mp"/><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ump" TargetMode="External"/><Relationship Id="rId2" Type="http://schemas.openxmlformats.org/officeDocument/2006/relationships/image" Target="../media/image20.png"/><Relationship Id="rId1" Type="http://schemas.openxmlformats.org/officeDocument/2006/relationships/slideLayout" Target="../slideLayouts/slideLayout24.xml"/><Relationship Id="rId5" Type="http://schemas.openxmlformats.org/officeDocument/2006/relationships/hyperlink" Target="https://en.wikipedia.org/wiki/Pressure_regulator" TargetMode="External"/><Relationship Id="rId4" Type="http://schemas.openxmlformats.org/officeDocument/2006/relationships/hyperlink" Target="https://en.wikipedia.org/wiki/Backflow_prevention_devic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mp"/><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tmp"/><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6.xml"/><Relationship Id="rId4" Type="http://schemas.openxmlformats.org/officeDocument/2006/relationships/image" Target="../media/image39.jpe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hyperlink" Target="https://en.wikipedia.org/wiki/Google" TargetMode="External"/><Relationship Id="rId7" Type="http://schemas.openxmlformats.org/officeDocument/2006/relationships/hyperlink" Target="https://en.wikipedia.org/wiki/Android_(operating_system)" TargetMode="External"/><Relationship Id="rId2" Type="http://schemas.openxmlformats.org/officeDocument/2006/relationships/hyperlink" Target="https://en.wikipedia.org/wiki/Open-source_software" TargetMode="External"/><Relationship Id="rId1" Type="http://schemas.openxmlformats.org/officeDocument/2006/relationships/slideLayout" Target="../slideLayouts/slideLayout46.xml"/><Relationship Id="rId6" Type="http://schemas.openxmlformats.org/officeDocument/2006/relationships/hyperlink" Target="https://en.wikipedia.org/wiki/Application_software" TargetMode="External"/><Relationship Id="rId5" Type="http://schemas.openxmlformats.org/officeDocument/2006/relationships/hyperlink" Target="https://en.wikipedia.org/wiki/Computer_programming" TargetMode="External"/><Relationship Id="rId4" Type="http://schemas.openxmlformats.org/officeDocument/2006/relationships/hyperlink" Target="https://en.wikipedia.org/wiki/Massachusetts_Institute_of_Technology"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 y="54864"/>
            <a:ext cx="9115044" cy="4601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 y="1143000"/>
            <a:ext cx="3574152" cy="2133600"/>
          </a:xfrm>
          <a:prstGeom prst="ellipse">
            <a:avLst/>
          </a:prstGeom>
          <a:ln>
            <a:noFill/>
          </a:ln>
          <a:effectLst>
            <a:softEdge rad="112500"/>
          </a:effectLst>
        </p:spPr>
      </p:pic>
      <p:sp>
        <p:nvSpPr>
          <p:cNvPr id="7" name="Rectangle 6"/>
          <p:cNvSpPr/>
          <p:nvPr/>
        </p:nvSpPr>
        <p:spPr>
          <a:xfrm>
            <a:off x="133357" y="152400"/>
            <a:ext cx="3938899" cy="1015663"/>
          </a:xfrm>
          <a:prstGeom prst="rect">
            <a:avLst/>
          </a:prstGeom>
          <a:noFill/>
        </p:spPr>
        <p:txBody>
          <a:bodyPr wrap="none" lIns="91440" tIns="45720" rIns="91440" bIns="45720">
            <a:spAutoFit/>
          </a:bodyPr>
          <a:lstStyle/>
          <a:p>
            <a:pPr algn="ctr"/>
            <a:r>
              <a:rPr lang="en-US" sz="6000" b="1" dirty="0" smtClean="0">
                <a:ln w="18415" cmpd="sng">
                  <a:solidFill>
                    <a:srgbClr val="FFFFFF"/>
                  </a:solidFill>
                  <a:prstDash val="solid"/>
                </a:ln>
                <a:solidFill>
                  <a:schemeClr val="bg1"/>
                </a:solidFill>
                <a:effectLst>
                  <a:outerShdw blurRad="63500" dir="3600000" algn="tl" rotWithShape="0">
                    <a:srgbClr val="000000">
                      <a:alpha val="70000"/>
                    </a:srgbClr>
                  </a:outerShdw>
                </a:effectLst>
              </a:rPr>
              <a:t>IOT BASED</a:t>
            </a:r>
            <a:endParaRPr lang="en-US" sz="6000" b="1"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2" name="TextBox 1"/>
          <p:cNvSpPr txBox="1"/>
          <p:nvPr/>
        </p:nvSpPr>
        <p:spPr>
          <a:xfrm>
            <a:off x="473964" y="4800600"/>
            <a:ext cx="2497836" cy="461665"/>
          </a:xfrm>
          <a:prstGeom prst="rect">
            <a:avLst/>
          </a:prstGeom>
          <a:noFill/>
        </p:spPr>
        <p:txBody>
          <a:bodyPr wrap="square" rtlCol="0">
            <a:spAutoFit/>
          </a:bodyPr>
          <a:lstStyle/>
          <a:p>
            <a:r>
              <a:rPr lang="en-US" sz="2400" b="1" dirty="0" smtClean="0"/>
              <a:t>Team Members</a:t>
            </a:r>
            <a:endParaRPr lang="en-US" sz="2400" b="1" dirty="0"/>
          </a:p>
        </p:txBody>
      </p:sp>
      <p:sp>
        <p:nvSpPr>
          <p:cNvPr id="3" name="TextBox 2"/>
          <p:cNvSpPr txBox="1"/>
          <p:nvPr/>
        </p:nvSpPr>
        <p:spPr>
          <a:xfrm>
            <a:off x="838200" y="5333998"/>
            <a:ext cx="2514600" cy="1015663"/>
          </a:xfrm>
          <a:prstGeom prst="rect">
            <a:avLst/>
          </a:prstGeom>
          <a:noFill/>
        </p:spPr>
        <p:txBody>
          <a:bodyPr wrap="square" rtlCol="0">
            <a:spAutoFit/>
          </a:bodyPr>
          <a:lstStyle/>
          <a:p>
            <a:r>
              <a:rPr lang="en-US" sz="2000" dirty="0" err="1" smtClean="0">
                <a:solidFill>
                  <a:srgbClr val="002060"/>
                </a:solidFill>
                <a:latin typeface="Adobe Garamond Pro Bold" pitchFamily="18" charset="0"/>
              </a:rPr>
              <a:t>Stephy</a:t>
            </a:r>
            <a:r>
              <a:rPr lang="en-US" sz="2000" dirty="0" smtClean="0">
                <a:solidFill>
                  <a:srgbClr val="002060"/>
                </a:solidFill>
                <a:latin typeface="Adobe Garamond Pro Bold" pitchFamily="18" charset="0"/>
              </a:rPr>
              <a:t>  John</a:t>
            </a:r>
          </a:p>
          <a:p>
            <a:r>
              <a:rPr lang="en-US" sz="2000" dirty="0" smtClean="0">
                <a:solidFill>
                  <a:srgbClr val="002060"/>
                </a:solidFill>
                <a:latin typeface="Adobe Garamond Pro Bold" pitchFamily="18" charset="0"/>
              </a:rPr>
              <a:t>Elsa  Thomas</a:t>
            </a:r>
          </a:p>
          <a:p>
            <a:r>
              <a:rPr lang="en-US" sz="2000" dirty="0" err="1" smtClean="0">
                <a:solidFill>
                  <a:srgbClr val="002060"/>
                </a:solidFill>
                <a:latin typeface="Adobe Garamond Pro Bold" pitchFamily="18" charset="0"/>
              </a:rPr>
              <a:t>Ranjana</a:t>
            </a:r>
            <a:r>
              <a:rPr lang="en-US" sz="2000" dirty="0" smtClean="0">
                <a:solidFill>
                  <a:srgbClr val="002060"/>
                </a:solidFill>
                <a:latin typeface="Adobe Garamond Pro Bold" pitchFamily="18" charset="0"/>
              </a:rPr>
              <a:t>  </a:t>
            </a:r>
            <a:r>
              <a:rPr lang="en-US" sz="2000" dirty="0" err="1" smtClean="0">
                <a:solidFill>
                  <a:srgbClr val="002060"/>
                </a:solidFill>
                <a:latin typeface="Adobe Garamond Pro Bold" pitchFamily="18" charset="0"/>
              </a:rPr>
              <a:t>Raju</a:t>
            </a:r>
            <a:endParaRPr lang="en-US" sz="2000" dirty="0">
              <a:solidFill>
                <a:srgbClr val="002060"/>
              </a:solidFill>
              <a:latin typeface="Adobe Garamond Pro Bold" pitchFamily="18" charset="0"/>
            </a:endParaRPr>
          </a:p>
        </p:txBody>
      </p:sp>
      <p:sp>
        <p:nvSpPr>
          <p:cNvPr id="4" name="TextBox 3"/>
          <p:cNvSpPr txBox="1"/>
          <p:nvPr/>
        </p:nvSpPr>
        <p:spPr>
          <a:xfrm>
            <a:off x="5943600" y="5105400"/>
            <a:ext cx="2133600" cy="1446550"/>
          </a:xfrm>
          <a:prstGeom prst="rect">
            <a:avLst/>
          </a:prstGeom>
          <a:noFill/>
        </p:spPr>
        <p:txBody>
          <a:bodyPr wrap="square" rtlCol="0">
            <a:spAutoFit/>
          </a:bodyPr>
          <a:lstStyle/>
          <a:p>
            <a:r>
              <a:rPr lang="en-US" sz="2400" b="1" dirty="0" smtClean="0"/>
              <a:t>Guide</a:t>
            </a:r>
          </a:p>
          <a:p>
            <a:r>
              <a:rPr lang="en-US" sz="2000" dirty="0" smtClean="0">
                <a:solidFill>
                  <a:srgbClr val="002060"/>
                </a:solidFill>
                <a:latin typeface="Adobe Garamond Pro Bold" pitchFamily="18" charset="0"/>
              </a:rPr>
              <a:t>Ms</a:t>
            </a:r>
            <a:r>
              <a:rPr lang="en-US" sz="2400" dirty="0" smtClean="0">
                <a:solidFill>
                  <a:srgbClr val="002060"/>
                </a:solidFill>
                <a:latin typeface="Adobe Garamond Pro Bold" pitchFamily="18" charset="0"/>
              </a:rPr>
              <a:t>. </a:t>
            </a:r>
            <a:r>
              <a:rPr lang="en-US" sz="2000" dirty="0" err="1" smtClean="0">
                <a:solidFill>
                  <a:srgbClr val="002060"/>
                </a:solidFill>
                <a:latin typeface="Adobe Garamond Pro Bold" pitchFamily="18" charset="0"/>
              </a:rPr>
              <a:t>Jesna</a:t>
            </a:r>
            <a:r>
              <a:rPr lang="en-US" sz="2000" dirty="0" smtClean="0">
                <a:solidFill>
                  <a:srgbClr val="002060"/>
                </a:solidFill>
                <a:latin typeface="Adobe Garamond Pro Bold" pitchFamily="18" charset="0"/>
              </a:rPr>
              <a:t> </a:t>
            </a:r>
            <a:r>
              <a:rPr lang="en-US" sz="2000" dirty="0" err="1" smtClean="0">
                <a:solidFill>
                  <a:srgbClr val="002060"/>
                </a:solidFill>
                <a:latin typeface="Adobe Garamond Pro Bold" pitchFamily="18" charset="0"/>
              </a:rPr>
              <a:t>Anver</a:t>
            </a:r>
            <a:endParaRPr lang="en-US" sz="2000" dirty="0" smtClean="0">
              <a:solidFill>
                <a:srgbClr val="002060"/>
              </a:solidFill>
              <a:latin typeface="Adobe Garamond Pro Bold" pitchFamily="18" charset="0"/>
            </a:endParaRPr>
          </a:p>
          <a:p>
            <a:r>
              <a:rPr lang="en-US" sz="2000" dirty="0" err="1" smtClean="0">
                <a:solidFill>
                  <a:srgbClr val="002060"/>
                </a:solidFill>
                <a:latin typeface="Adobe Garamond Pro Bold" pitchFamily="18" charset="0"/>
              </a:rPr>
              <a:t>Asso</a:t>
            </a:r>
            <a:r>
              <a:rPr lang="en-US" sz="2000" dirty="0" smtClean="0">
                <a:solidFill>
                  <a:srgbClr val="002060"/>
                </a:solidFill>
                <a:latin typeface="Adobe Garamond Pro Bold" pitchFamily="18" charset="0"/>
              </a:rPr>
              <a:t>. Prof.</a:t>
            </a:r>
          </a:p>
          <a:p>
            <a:r>
              <a:rPr lang="en-US" sz="2000" dirty="0" smtClean="0">
                <a:solidFill>
                  <a:srgbClr val="002060"/>
                </a:solidFill>
                <a:latin typeface="Adobe Garamond Pro Bold" pitchFamily="18" charset="0"/>
              </a:rPr>
              <a:t>CSE</a:t>
            </a:r>
            <a:endParaRPr lang="en-US" sz="2000" dirty="0">
              <a:solidFill>
                <a:srgbClr val="002060"/>
              </a:solidFill>
              <a:latin typeface="Adobe Garamond Pro Bold" pitchFamily="18" charset="0"/>
            </a:endParaRPr>
          </a:p>
        </p:txBody>
      </p:sp>
    </p:spTree>
    <p:extLst>
      <p:ext uri="{BB962C8B-B14F-4D97-AF65-F5344CB8AC3E}">
        <p14:creationId xmlns:p14="http://schemas.microsoft.com/office/powerpoint/2010/main" val="695613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71600" y="228600"/>
            <a:ext cx="1447800" cy="769441"/>
          </a:xfrm>
          <a:prstGeom prst="rect">
            <a:avLst/>
          </a:prstGeom>
          <a:noFill/>
        </p:spPr>
        <p:txBody>
          <a:bodyPr wrap="square" rtlCol="0">
            <a:spAutoFit/>
          </a:bodyPr>
          <a:lstStyle/>
          <a:p>
            <a:r>
              <a:rPr lang="en-US" sz="4400" b="1" dirty="0" smtClean="0">
                <a:solidFill>
                  <a:srgbClr val="002060"/>
                </a:solidFill>
              </a:rPr>
              <a:t>Cons</a:t>
            </a:r>
            <a:endParaRPr lang="en-US" sz="4400" b="1" dirty="0">
              <a:solidFill>
                <a:srgbClr val="002060"/>
              </a:solidFill>
            </a:endParaRPr>
          </a:p>
        </p:txBody>
      </p:sp>
      <p:sp>
        <p:nvSpPr>
          <p:cNvPr id="8" name="TextBox 7"/>
          <p:cNvSpPr txBox="1"/>
          <p:nvPr/>
        </p:nvSpPr>
        <p:spPr>
          <a:xfrm>
            <a:off x="624840" y="1371600"/>
            <a:ext cx="8077200" cy="3046988"/>
          </a:xfrm>
          <a:prstGeom prst="rect">
            <a:avLst/>
          </a:prstGeom>
          <a:noFill/>
        </p:spPr>
        <p:txBody>
          <a:bodyPr wrap="square" rtlCol="0">
            <a:spAutoFit/>
          </a:bodyPr>
          <a:lstStyle/>
          <a:p>
            <a:pPr marL="342900" indent="-342900">
              <a:buFont typeface="Arial" pitchFamily="34" charset="0"/>
              <a:buChar char="•"/>
            </a:pPr>
            <a:r>
              <a:rPr lang="en-US" sz="3200" dirty="0" smtClean="0">
                <a:latin typeface="Perpetua" pitchFamily="18" charset="0"/>
              </a:rPr>
              <a:t>It does not offer any techniques for solving:- </a:t>
            </a:r>
          </a:p>
          <a:p>
            <a:pPr marL="457200" indent="-457200">
              <a:buFont typeface="+mj-lt"/>
              <a:buAutoNum type="arabicPeriod"/>
            </a:pPr>
            <a:r>
              <a:rPr lang="en-US" sz="3200" dirty="0">
                <a:latin typeface="Perpetua" pitchFamily="18" charset="0"/>
              </a:rPr>
              <a:t>F</a:t>
            </a:r>
            <a:r>
              <a:rPr lang="en-US" sz="3200" dirty="0" smtClean="0">
                <a:latin typeface="Perpetua" pitchFamily="18" charset="0"/>
              </a:rPr>
              <a:t>ood waste.</a:t>
            </a:r>
          </a:p>
          <a:p>
            <a:pPr marL="457200" indent="-457200">
              <a:buFont typeface="+mj-lt"/>
              <a:buAutoNum type="arabicPeriod"/>
            </a:pPr>
            <a:r>
              <a:rPr lang="en-US" sz="3200" dirty="0" smtClean="0">
                <a:latin typeface="Perpetua" pitchFamily="18" charset="0"/>
              </a:rPr>
              <a:t>Wastage of water.</a:t>
            </a:r>
          </a:p>
          <a:p>
            <a:pPr marL="457200" indent="-457200">
              <a:buFont typeface="+mj-lt"/>
              <a:buAutoNum type="arabicPeriod"/>
            </a:pPr>
            <a:r>
              <a:rPr lang="en-US" sz="3200" dirty="0" smtClean="0">
                <a:latin typeface="Perpetua" pitchFamily="18" charset="0"/>
              </a:rPr>
              <a:t>Irrigation of plants/garden.</a:t>
            </a:r>
            <a:endParaRPr lang="en-US" sz="4000" dirty="0" smtClean="0">
              <a:latin typeface="Perpetua" pitchFamily="18" charset="0"/>
            </a:endParaRPr>
          </a:p>
          <a:p>
            <a:pPr marL="285750" indent="-285750" algn="just">
              <a:buFont typeface="Arial" pitchFamily="34" charset="0"/>
              <a:buChar char="•"/>
            </a:pPr>
            <a:r>
              <a:rPr lang="en-US" sz="3200" dirty="0" smtClean="0">
                <a:latin typeface="Perpetua" pitchFamily="18" charset="0"/>
              </a:rPr>
              <a:t>High cost.</a:t>
            </a:r>
          </a:p>
          <a:p>
            <a:endParaRPr lang="en-US" sz="3200" dirty="0" smtClean="0">
              <a:latin typeface="Perpetua" pitchFamily="18" charset="0"/>
            </a:endParaRPr>
          </a:p>
        </p:txBody>
      </p:sp>
    </p:spTree>
    <p:extLst>
      <p:ext uri="{BB962C8B-B14F-4D97-AF65-F5344CB8AC3E}">
        <p14:creationId xmlns:p14="http://schemas.microsoft.com/office/powerpoint/2010/main" val="17507185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381000"/>
            <a:ext cx="3477812" cy="646331"/>
          </a:xfrm>
          <a:prstGeom prst="rect">
            <a:avLst/>
          </a:prstGeom>
        </p:spPr>
        <p:txBody>
          <a:bodyPr wrap="none">
            <a:spAutoFit/>
          </a:bodyPr>
          <a:lstStyle/>
          <a:p>
            <a:r>
              <a:rPr lang="en-US" sz="3600" b="1" dirty="0" smtClean="0">
                <a:solidFill>
                  <a:srgbClr val="FF0000"/>
                </a:solidFill>
              </a:rPr>
              <a:t>FUTURE  WORKS </a:t>
            </a:r>
            <a:endParaRPr lang="en-US" sz="3600" b="1" dirty="0">
              <a:solidFill>
                <a:srgbClr val="FF0000"/>
              </a:solidFill>
            </a:endParaRPr>
          </a:p>
        </p:txBody>
      </p:sp>
      <p:sp>
        <p:nvSpPr>
          <p:cNvPr id="5" name="Rectangle 4"/>
          <p:cNvSpPr/>
          <p:nvPr/>
        </p:nvSpPr>
        <p:spPr>
          <a:xfrm>
            <a:off x="938806" y="2030218"/>
            <a:ext cx="7696200" cy="3416320"/>
          </a:xfrm>
          <a:prstGeom prst="rect">
            <a:avLst/>
          </a:prstGeom>
        </p:spPr>
        <p:txBody>
          <a:bodyPr wrap="square">
            <a:spAutoFit/>
          </a:bodyPr>
          <a:lstStyle/>
          <a:p>
            <a:pPr marL="285750" indent="-285750" algn="just">
              <a:buFont typeface="Arial" pitchFamily="34" charset="0"/>
              <a:buChar char="•"/>
            </a:pPr>
            <a:r>
              <a:rPr lang="en-US" sz="2000" dirty="0" smtClean="0"/>
              <a:t>The proposed system </a:t>
            </a:r>
            <a:r>
              <a:rPr lang="en-US" sz="2000" dirty="0"/>
              <a:t>can be used for </a:t>
            </a:r>
            <a:r>
              <a:rPr lang="en-US" sz="2000" dirty="0" smtClean="0"/>
              <a:t>office/commercial buildings by adding some more additional features  </a:t>
            </a:r>
            <a:r>
              <a:rPr lang="en-US" sz="2000" dirty="0"/>
              <a:t>since it provides complete security and will </a:t>
            </a:r>
            <a:r>
              <a:rPr lang="en-US" sz="2000" dirty="0" smtClean="0"/>
              <a:t> </a:t>
            </a:r>
            <a:r>
              <a:rPr lang="en-US" sz="2000" dirty="0"/>
              <a:t>save time and expenditure</a:t>
            </a:r>
            <a:r>
              <a:rPr lang="en-US" sz="2000" dirty="0" smtClean="0"/>
              <a:t>.</a:t>
            </a:r>
          </a:p>
          <a:p>
            <a:pPr algn="just"/>
            <a:endParaRPr lang="en-US" sz="2000" dirty="0" smtClean="0"/>
          </a:p>
          <a:p>
            <a:pPr marL="285750" indent="-285750" algn="just">
              <a:buFont typeface="Arial" pitchFamily="34" charset="0"/>
              <a:buChar char="•"/>
            </a:pPr>
            <a:r>
              <a:rPr lang="en-US" sz="2000" dirty="0" smtClean="0"/>
              <a:t>  </a:t>
            </a:r>
            <a:r>
              <a:rPr lang="en-US" sz="2000" dirty="0"/>
              <a:t>This </a:t>
            </a:r>
            <a:r>
              <a:rPr lang="en-US" sz="2000" dirty="0" smtClean="0"/>
              <a:t>system can </a:t>
            </a:r>
            <a:r>
              <a:rPr lang="en-US" sz="2000" dirty="0"/>
              <a:t>be modified by interfacing it with a </a:t>
            </a:r>
            <a:r>
              <a:rPr lang="en-US" sz="2000" dirty="0" smtClean="0"/>
              <a:t>battery power supply.</a:t>
            </a:r>
          </a:p>
          <a:p>
            <a:pPr algn="just"/>
            <a:endParaRPr lang="en-US" sz="2000" dirty="0" smtClean="0"/>
          </a:p>
          <a:p>
            <a:pPr marL="285750" indent="-285750" algn="just">
              <a:buFont typeface="Arial" pitchFamily="34" charset="0"/>
              <a:buChar char="•"/>
            </a:pPr>
            <a:r>
              <a:rPr lang="en-US" sz="2000" dirty="0" smtClean="0"/>
              <a:t> Features can be extended by adding more sensors: like smoke sensors, child lock  facility, voice based control.</a:t>
            </a:r>
          </a:p>
          <a:p>
            <a:endParaRPr lang="en-US" dirty="0" smtClean="0"/>
          </a:p>
          <a:p>
            <a:endParaRPr lang="en-US" dirty="0"/>
          </a:p>
        </p:txBody>
      </p:sp>
    </p:spTree>
    <p:extLst>
      <p:ext uri="{BB962C8B-B14F-4D97-AF65-F5344CB8AC3E}">
        <p14:creationId xmlns:p14="http://schemas.microsoft.com/office/powerpoint/2010/main" val="28170008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4096" y="76200"/>
            <a:ext cx="2729978" cy="646331"/>
          </a:xfrm>
          <a:prstGeom prst="rect">
            <a:avLst/>
          </a:prstGeom>
        </p:spPr>
        <p:txBody>
          <a:bodyPr wrap="none">
            <a:spAutoFit/>
          </a:bodyPr>
          <a:lstStyle/>
          <a:p>
            <a:r>
              <a:rPr lang="en-US" sz="3600" b="1" dirty="0">
                <a:solidFill>
                  <a:srgbClr val="FF0000"/>
                </a:solidFill>
              </a:rPr>
              <a:t>CONCLUSION</a:t>
            </a:r>
          </a:p>
        </p:txBody>
      </p:sp>
      <p:sp>
        <p:nvSpPr>
          <p:cNvPr id="5" name="Rectangle 4"/>
          <p:cNvSpPr/>
          <p:nvPr/>
        </p:nvSpPr>
        <p:spPr>
          <a:xfrm>
            <a:off x="914400" y="722531"/>
            <a:ext cx="7391400" cy="6186309"/>
          </a:xfrm>
          <a:prstGeom prst="rect">
            <a:avLst/>
          </a:prstGeom>
        </p:spPr>
        <p:txBody>
          <a:bodyPr wrap="square">
            <a:spAutoFit/>
          </a:bodyPr>
          <a:lstStyle/>
          <a:p>
            <a:pPr marL="285750" indent="-285750">
              <a:buFont typeface="Arial" pitchFamily="34" charset="0"/>
              <a:buChar char="•"/>
            </a:pPr>
            <a:r>
              <a:rPr lang="en-US" sz="2000" b="1" dirty="0">
                <a:latin typeface="Perpetua" pitchFamily="18" charset="0"/>
              </a:rPr>
              <a:t>In this study, existing products in the chosen domain were analyzed. Issues that arise in commercial and residential buildings have been examined, and ways of evaluating a project have been discussed. </a:t>
            </a:r>
            <a:endParaRPr lang="en-US" sz="2000" b="1" dirty="0" smtClean="0">
              <a:latin typeface="Perpetua" pitchFamily="18" charset="0"/>
            </a:endParaRPr>
          </a:p>
          <a:p>
            <a:pPr marL="285750" indent="-285750">
              <a:buFont typeface="Arial" pitchFamily="34" charset="0"/>
              <a:buChar char="•"/>
            </a:pPr>
            <a:endParaRPr lang="en-US" sz="2000" b="1" dirty="0">
              <a:latin typeface="Perpetua" pitchFamily="18" charset="0"/>
            </a:endParaRPr>
          </a:p>
          <a:p>
            <a:pPr marL="285750" indent="-285750">
              <a:buFont typeface="Arial" pitchFamily="34" charset="0"/>
              <a:buChar char="•"/>
            </a:pPr>
            <a:r>
              <a:rPr lang="en-US" sz="2000" b="1" dirty="0">
                <a:latin typeface="Perpetua" pitchFamily="18" charset="0"/>
              </a:rPr>
              <a:t>Use case diagram developed with use case specification for various blocks of proposed system. UI design developed as per user convenience and comfort. </a:t>
            </a:r>
          </a:p>
          <a:p>
            <a:pPr marL="285750" indent="-285750">
              <a:buFont typeface="Arial" pitchFamily="34" charset="0"/>
              <a:buChar char="•"/>
            </a:pPr>
            <a:endParaRPr lang="en-US" sz="2000" dirty="0" smtClean="0">
              <a:latin typeface="Perpetua" pitchFamily="18" charset="0"/>
            </a:endParaRPr>
          </a:p>
          <a:p>
            <a:pPr marL="285750" indent="-285750">
              <a:buFont typeface="Arial" pitchFamily="34" charset="0"/>
              <a:buChar char="•"/>
            </a:pPr>
            <a:r>
              <a:rPr lang="en-US" sz="2000" b="1" dirty="0" smtClean="0">
                <a:latin typeface="Perpetua" pitchFamily="18" charset="0"/>
              </a:rPr>
              <a:t>Database design and class diagrams were developed .</a:t>
            </a:r>
          </a:p>
          <a:p>
            <a:endParaRPr lang="en-US" sz="2000" b="1" dirty="0">
              <a:latin typeface="Perpetua" pitchFamily="18" charset="0"/>
            </a:endParaRPr>
          </a:p>
          <a:p>
            <a:pPr marL="285750" indent="-285750">
              <a:buFont typeface="Arial" pitchFamily="34" charset="0"/>
              <a:buChar char="•"/>
            </a:pPr>
            <a:r>
              <a:rPr lang="en-US" sz="2000" b="1" dirty="0" smtClean="0">
                <a:latin typeface="Perpetua" pitchFamily="18" charset="0"/>
              </a:rPr>
              <a:t>Implementation of the proposed system was discussed which included: Hardware and Software requirements.</a:t>
            </a:r>
          </a:p>
          <a:p>
            <a:pPr marL="285750" indent="-285750">
              <a:buFont typeface="Arial" pitchFamily="34" charset="0"/>
              <a:buChar char="•"/>
            </a:pPr>
            <a:endParaRPr lang="en-US" sz="2000" b="1" dirty="0">
              <a:latin typeface="Perpetua" pitchFamily="18" charset="0"/>
            </a:endParaRPr>
          </a:p>
          <a:p>
            <a:pPr marL="285750" indent="-285750">
              <a:buFont typeface="Arial" pitchFamily="34" charset="0"/>
              <a:buChar char="•"/>
            </a:pPr>
            <a:r>
              <a:rPr lang="en-US" sz="2000" b="1" dirty="0">
                <a:latin typeface="Perpetua" pitchFamily="18" charset="0"/>
              </a:rPr>
              <a:t>This project has been a really great experience and opportunity to learn and to experiment. </a:t>
            </a:r>
            <a:r>
              <a:rPr lang="en-US" sz="2000" b="1" dirty="0" smtClean="0">
                <a:latin typeface="Perpetua" pitchFamily="18" charset="0"/>
              </a:rPr>
              <a:t> </a:t>
            </a:r>
            <a:r>
              <a:rPr lang="en-US" sz="2000" b="1" dirty="0">
                <a:latin typeface="Perpetua" pitchFamily="18" charset="0"/>
              </a:rPr>
              <a:t>The output of this project is </a:t>
            </a:r>
            <a:r>
              <a:rPr lang="en-US" sz="2000" b="1" dirty="0" smtClean="0">
                <a:latin typeface="Perpetua" pitchFamily="18" charset="0"/>
              </a:rPr>
              <a:t>an </a:t>
            </a:r>
            <a:r>
              <a:rPr lang="en-US" sz="2000" b="1" dirty="0">
                <a:latin typeface="Perpetua" pitchFamily="18" charset="0"/>
              </a:rPr>
              <a:t>array of </a:t>
            </a:r>
            <a:r>
              <a:rPr lang="en-US" sz="2000" b="1" dirty="0" smtClean="0">
                <a:latin typeface="Perpetua" pitchFamily="18" charset="0"/>
              </a:rPr>
              <a:t>home appliances  </a:t>
            </a:r>
            <a:r>
              <a:rPr lang="en-US" sz="2000" b="1" dirty="0">
                <a:latin typeface="Perpetua" pitchFamily="18" charset="0"/>
              </a:rPr>
              <a:t>that are controlled over the </a:t>
            </a:r>
            <a:r>
              <a:rPr lang="en-US" sz="2000" b="1" dirty="0" smtClean="0">
                <a:latin typeface="Perpetua" pitchFamily="18" charset="0"/>
              </a:rPr>
              <a:t>internet with </a:t>
            </a:r>
            <a:r>
              <a:rPr lang="en-US" sz="2000" b="1" dirty="0">
                <a:latin typeface="Perpetua" pitchFamily="18" charset="0"/>
              </a:rPr>
              <a:t>the help of a mobile </a:t>
            </a:r>
            <a:r>
              <a:rPr lang="en-US" sz="2000" b="1" dirty="0" smtClean="0">
                <a:latin typeface="Perpetua" pitchFamily="18" charset="0"/>
              </a:rPr>
              <a:t>app.</a:t>
            </a:r>
            <a:endParaRPr lang="en-US" sz="2000" b="1" dirty="0">
              <a:latin typeface="Perpetua" pitchFamily="18" charset="0"/>
            </a:endParaRPr>
          </a:p>
          <a:p>
            <a:endParaRPr lang="en-US" dirty="0" smtClean="0"/>
          </a:p>
          <a:p>
            <a:endParaRPr lang="en-US" dirty="0"/>
          </a:p>
        </p:txBody>
      </p:sp>
    </p:spTree>
    <p:extLst>
      <p:ext uri="{BB962C8B-B14F-4D97-AF65-F5344CB8AC3E}">
        <p14:creationId xmlns:p14="http://schemas.microsoft.com/office/powerpoint/2010/main" val="2624892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6600" y="304800"/>
            <a:ext cx="2575064" cy="646331"/>
          </a:xfrm>
          <a:prstGeom prst="rect">
            <a:avLst/>
          </a:prstGeom>
        </p:spPr>
        <p:txBody>
          <a:bodyPr wrap="none">
            <a:spAutoFit/>
          </a:bodyPr>
          <a:lstStyle/>
          <a:p>
            <a:r>
              <a:rPr lang="en-US" sz="3600" b="1" dirty="0">
                <a:solidFill>
                  <a:srgbClr val="FF0000"/>
                </a:solidFill>
              </a:rPr>
              <a:t>REFERENCES</a:t>
            </a:r>
          </a:p>
        </p:txBody>
      </p:sp>
      <p:sp>
        <p:nvSpPr>
          <p:cNvPr id="3" name="Rectangle 2"/>
          <p:cNvSpPr/>
          <p:nvPr/>
        </p:nvSpPr>
        <p:spPr>
          <a:xfrm>
            <a:off x="533400" y="1143000"/>
            <a:ext cx="7848600" cy="5078313"/>
          </a:xfrm>
          <a:prstGeom prst="rect">
            <a:avLst/>
          </a:prstGeom>
        </p:spPr>
        <p:txBody>
          <a:bodyPr wrap="square">
            <a:spAutoFit/>
          </a:bodyPr>
          <a:lstStyle/>
          <a:p>
            <a:endParaRPr lang="en-US" u="sng" dirty="0" smtClean="0"/>
          </a:p>
          <a:p>
            <a:r>
              <a:rPr lang="en-US" dirty="0" smtClean="0"/>
              <a:t>[1]https</a:t>
            </a:r>
            <a:r>
              <a:rPr lang="en-US" dirty="0"/>
              <a:t>://</a:t>
            </a:r>
            <a:r>
              <a:rPr lang="en-US" dirty="0" smtClean="0"/>
              <a:t>www.buildtrack.in</a:t>
            </a:r>
          </a:p>
          <a:p>
            <a:r>
              <a:rPr lang="en-US" dirty="0" smtClean="0"/>
              <a:t>[2]</a:t>
            </a:r>
            <a:r>
              <a:rPr lang="en-US" dirty="0">
                <a:hlinkClick r:id="rId2"/>
              </a:rPr>
              <a:t> https://</a:t>
            </a:r>
            <a:r>
              <a:rPr lang="en-US" dirty="0" smtClean="0">
                <a:hlinkClick r:id="rId2"/>
              </a:rPr>
              <a:t>youtu.be/B0q-UtJnVRs</a:t>
            </a:r>
            <a:endParaRPr lang="en-US" dirty="0" smtClean="0"/>
          </a:p>
          <a:p>
            <a:r>
              <a:rPr lang="en-US" dirty="0"/>
              <a:t>[</a:t>
            </a:r>
            <a:r>
              <a:rPr lang="en-US" dirty="0" smtClean="0"/>
              <a:t>3]https</a:t>
            </a:r>
            <a:r>
              <a:rPr lang="en-US" dirty="0"/>
              <a:t>://</a:t>
            </a:r>
            <a:r>
              <a:rPr lang="en-US" dirty="0" smtClean="0"/>
              <a:t>www.google.co.in/search?q=home+automation&amp;source=lnms&amp;tbm=isch&amp;sa=X&amp;ved=0ahUKEwiq45Hz97LdAhWHP48KHYlvDJ8Q_AUICigB&amp;biw=1396&amp;bih</a:t>
            </a:r>
          </a:p>
          <a:p>
            <a:r>
              <a:rPr lang="en-US" dirty="0" smtClean="0"/>
              <a:t>[4]</a:t>
            </a:r>
            <a:r>
              <a:rPr lang="en-IN" dirty="0"/>
              <a:t> </a:t>
            </a:r>
            <a:r>
              <a:rPr lang="en-IN" dirty="0">
                <a:hlinkClick r:id="rId3"/>
              </a:rPr>
              <a:t>http://</a:t>
            </a:r>
            <a:r>
              <a:rPr lang="en-IN" dirty="0" smtClean="0">
                <a:hlinkClick r:id="rId3"/>
              </a:rPr>
              <a:t>en.wikipedia.org/wiki/home_automation</a:t>
            </a:r>
            <a:endParaRPr lang="en-IN" dirty="0" smtClean="0"/>
          </a:p>
          <a:p>
            <a:r>
              <a:rPr lang="en-IN" dirty="0"/>
              <a:t>[5] </a:t>
            </a:r>
            <a:r>
              <a:rPr lang="en-IN" dirty="0">
                <a:hlinkClick r:id="rId4"/>
              </a:rPr>
              <a:t>http://</a:t>
            </a:r>
            <a:r>
              <a:rPr lang="en-IN" dirty="0" smtClean="0">
                <a:hlinkClick r:id="rId4"/>
              </a:rPr>
              <a:t>www.dumpobin.com/smart-features.htm</a:t>
            </a:r>
            <a:endParaRPr lang="en-IN" dirty="0" smtClean="0"/>
          </a:p>
          <a:p>
            <a:r>
              <a:rPr lang="en-IN" dirty="0"/>
              <a:t>[6] </a:t>
            </a:r>
            <a:r>
              <a:rPr lang="en-IN" dirty="0">
                <a:hlinkClick r:id="rId5"/>
              </a:rPr>
              <a:t>https://</a:t>
            </a:r>
            <a:r>
              <a:rPr lang="en-IN" dirty="0" smtClean="0">
                <a:hlinkClick r:id="rId5"/>
              </a:rPr>
              <a:t>simpro.world/bins/240l-wheelie-bin</a:t>
            </a:r>
            <a:endParaRPr lang="en-IN" dirty="0" smtClean="0"/>
          </a:p>
          <a:p>
            <a:r>
              <a:rPr lang="en-IN" dirty="0"/>
              <a:t>[7] </a:t>
            </a:r>
            <a:r>
              <a:rPr lang="en-IN" dirty="0">
                <a:hlinkClick r:id="rId6"/>
              </a:rPr>
              <a:t>http://</a:t>
            </a:r>
            <a:r>
              <a:rPr lang="en-IN" dirty="0" smtClean="0">
                <a:hlinkClick r:id="rId6"/>
              </a:rPr>
              <a:t>www.dailycivil.com/drip-irrigation-types-advantages-disadvantages</a:t>
            </a:r>
            <a:endParaRPr lang="en-IN" dirty="0" smtClean="0"/>
          </a:p>
          <a:p>
            <a:endParaRPr lang="en-IN" dirty="0" smtClean="0"/>
          </a:p>
          <a:p>
            <a:endParaRPr lang="en-IN" dirty="0"/>
          </a:p>
          <a:p>
            <a:r>
              <a:rPr lang="en-IN" dirty="0" smtClean="0"/>
              <a:t>[8]</a:t>
            </a:r>
            <a:r>
              <a:rPr lang="en-US" b="1" dirty="0"/>
              <a:t> .</a:t>
            </a:r>
            <a:r>
              <a:rPr lang="en-US" dirty="0"/>
              <a:t> </a:t>
            </a:r>
            <a:r>
              <a:rPr lang="en-US" dirty="0" err="1"/>
              <a:t>Ning</a:t>
            </a:r>
            <a:r>
              <a:rPr lang="en-US" dirty="0"/>
              <a:t> </a:t>
            </a:r>
            <a:r>
              <a:rPr lang="en-US" dirty="0" err="1"/>
              <a:t>Wanga</a:t>
            </a:r>
            <a:r>
              <a:rPr lang="en-US" dirty="0"/>
              <a:t>, </a:t>
            </a:r>
            <a:r>
              <a:rPr lang="en-US" dirty="0" err="1"/>
              <a:t>Naiqian</a:t>
            </a:r>
            <a:r>
              <a:rPr lang="en-US" dirty="0"/>
              <a:t> </a:t>
            </a:r>
            <a:r>
              <a:rPr lang="en-US" dirty="0" err="1"/>
              <a:t>Zhangb</a:t>
            </a:r>
            <a:r>
              <a:rPr lang="en-US" dirty="0"/>
              <a:t>, </a:t>
            </a:r>
            <a:r>
              <a:rPr lang="en-US" dirty="0" err="1"/>
              <a:t>Maohua</a:t>
            </a:r>
            <a:r>
              <a:rPr lang="en-US" dirty="0"/>
              <a:t> </a:t>
            </a:r>
            <a:r>
              <a:rPr lang="en-US" dirty="0" err="1"/>
              <a:t>Wangc</a:t>
            </a:r>
            <a:r>
              <a:rPr lang="en-US" dirty="0"/>
              <a:t>, "Wireless sensors in agriculture and food industry-Recent development and future perspective", </a:t>
            </a:r>
            <a:r>
              <a:rPr lang="en-US" i="1" dirty="0"/>
              <a:t>science direct</a:t>
            </a:r>
            <a:r>
              <a:rPr lang="en-US" dirty="0"/>
              <a:t>, </a:t>
            </a:r>
            <a:r>
              <a:rPr lang="en-US" dirty="0" smtClean="0"/>
              <a:t>2006</a:t>
            </a:r>
          </a:p>
          <a:p>
            <a:r>
              <a:rPr lang="en-US" dirty="0" smtClean="0"/>
              <a:t>[9]</a:t>
            </a:r>
            <a:r>
              <a:rPr lang="en-US" dirty="0"/>
              <a:t> Dan </a:t>
            </a:r>
            <a:r>
              <a:rPr lang="en-US" dirty="0" err="1"/>
              <a:t>Teibel</a:t>
            </a:r>
            <a:r>
              <a:rPr lang="en-US" dirty="0"/>
              <a:t>, Pat Bowen, Results from an Agricultural Wireless Sensor Network, IEEE, 2004.</a:t>
            </a:r>
            <a:endParaRPr lang="en-IN" dirty="0"/>
          </a:p>
          <a:p>
            <a:r>
              <a:rPr lang="en-IN" i="1" dirty="0" smtClean="0"/>
              <a:t> </a:t>
            </a:r>
            <a:endParaRPr lang="en-US" dirty="0"/>
          </a:p>
          <a:p>
            <a:endParaRPr lang="en-US" dirty="0"/>
          </a:p>
        </p:txBody>
      </p:sp>
    </p:spTree>
    <p:extLst>
      <p:ext uri="{BB962C8B-B14F-4D97-AF65-F5344CB8AC3E}">
        <p14:creationId xmlns:p14="http://schemas.microsoft.com/office/powerpoint/2010/main" val="41270132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
            <a:ext cx="9187929" cy="6839712"/>
          </a:xfrm>
          <a:prstGeom prst="rect">
            <a:avLst/>
          </a:prstGeom>
        </p:spPr>
      </p:pic>
    </p:spTree>
    <p:extLst>
      <p:ext uri="{BB962C8B-B14F-4D97-AF65-F5344CB8AC3E}">
        <p14:creationId xmlns:p14="http://schemas.microsoft.com/office/powerpoint/2010/main" val="3880658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83664"/>
            <a:ext cx="5951736" cy="3612193"/>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04800"/>
            <a:ext cx="4194175"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041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art B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91898"/>
            <a:ext cx="4191000" cy="10520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4400" y="2667000"/>
            <a:ext cx="7174992" cy="3108543"/>
          </a:xfrm>
          <a:prstGeom prst="rect">
            <a:avLst/>
          </a:prstGeom>
        </p:spPr>
        <p:txBody>
          <a:bodyPr wrap="square">
            <a:spAutoFit/>
          </a:bodyPr>
          <a:lstStyle/>
          <a:p>
            <a:r>
              <a:rPr lang="en-US" sz="2800" b="1" dirty="0">
                <a:solidFill>
                  <a:srgbClr val="002060"/>
                </a:solidFill>
              </a:rPr>
              <a:t>Key Features</a:t>
            </a:r>
          </a:p>
          <a:p>
            <a:pPr marL="342900" indent="-342900">
              <a:buFont typeface="Arial" pitchFamily="34" charset="0"/>
              <a:buChar char="•"/>
            </a:pPr>
            <a:r>
              <a:rPr lang="en-US" sz="2400" b="1" dirty="0"/>
              <a:t>Ultrasonic fill-level, geo-location &amp; temperature</a:t>
            </a:r>
          </a:p>
          <a:p>
            <a:pPr marL="342900" indent="-342900">
              <a:buFont typeface="Arial" pitchFamily="34" charset="0"/>
              <a:buChar char="•"/>
            </a:pPr>
            <a:r>
              <a:rPr lang="en-US" sz="2400" b="1" dirty="0"/>
              <a:t>Completely wireless with 3+ years battery life</a:t>
            </a:r>
          </a:p>
          <a:p>
            <a:pPr marL="342900" indent="-342900">
              <a:buFont typeface="Arial" pitchFamily="34" charset="0"/>
              <a:buChar char="•"/>
            </a:pPr>
            <a:r>
              <a:rPr lang="en-US" sz="2400" b="1" dirty="0"/>
              <a:t>Weighing less than 9 ounces &amp; easily mounted to any container</a:t>
            </a:r>
          </a:p>
          <a:p>
            <a:pPr marL="342900" indent="-342900">
              <a:buFont typeface="Arial" pitchFamily="34" charset="0"/>
              <a:buChar char="•"/>
            </a:pPr>
            <a:r>
              <a:rPr lang="en-US" sz="2400" b="1" dirty="0" smtClean="0"/>
              <a:t>Zero </a:t>
            </a:r>
            <a:r>
              <a:rPr lang="en-US" sz="2400" b="1" dirty="0"/>
              <a:t>maintenance with a non-corrosive protective shell</a:t>
            </a:r>
          </a:p>
          <a:p>
            <a:pPr marL="342900" indent="-342900">
              <a:buFont typeface="Arial" pitchFamily="34" charset="0"/>
              <a:buChar char="•"/>
            </a:pPr>
            <a:r>
              <a:rPr lang="en-US" sz="2400" b="1" dirty="0"/>
              <a:t>Measures up to 3m in depth</a:t>
            </a:r>
          </a:p>
        </p:txBody>
      </p:sp>
      <p:sp>
        <p:nvSpPr>
          <p:cNvPr id="5" name="Rectangle 4"/>
          <p:cNvSpPr/>
          <p:nvPr/>
        </p:nvSpPr>
        <p:spPr>
          <a:xfrm>
            <a:off x="1676400" y="1600200"/>
            <a:ext cx="5867400" cy="646331"/>
          </a:xfrm>
          <a:prstGeom prst="rect">
            <a:avLst/>
          </a:prstGeom>
        </p:spPr>
        <p:txBody>
          <a:bodyPr wrap="square">
            <a:spAutoFit/>
          </a:bodyPr>
          <a:lstStyle/>
          <a:p>
            <a:r>
              <a:rPr lang="en-US" b="1" dirty="0">
                <a:solidFill>
                  <a:srgbClr val="002060"/>
                </a:solidFill>
                <a:latin typeface="Lato"/>
              </a:rPr>
              <a:t>Intelligent Remote Monitoring Solutions for Collectors of </a:t>
            </a:r>
            <a:r>
              <a:rPr lang="en-US" b="1" dirty="0" err="1" smtClean="0">
                <a:solidFill>
                  <a:srgbClr val="002060"/>
                </a:solidFill>
                <a:latin typeface="Lato"/>
              </a:rPr>
              <a:t>aste</a:t>
            </a:r>
            <a:r>
              <a:rPr lang="en-US" b="1" dirty="0" smtClean="0">
                <a:solidFill>
                  <a:srgbClr val="002060"/>
                </a:solidFill>
                <a:latin typeface="Lato"/>
              </a:rPr>
              <a:t> </a:t>
            </a:r>
            <a:r>
              <a:rPr lang="en-US" b="1">
                <a:solidFill>
                  <a:srgbClr val="002060"/>
                </a:solidFill>
                <a:latin typeface="Lato"/>
              </a:rPr>
              <a:t>anWd</a:t>
            </a:r>
            <a:r>
              <a:rPr lang="en-US" b="1" dirty="0">
                <a:solidFill>
                  <a:srgbClr val="002060"/>
                </a:solidFill>
                <a:latin typeface="Lato"/>
              </a:rPr>
              <a:t> Recycling</a:t>
            </a:r>
            <a:endParaRPr lang="en-US" b="1" i="0" dirty="0">
              <a:solidFill>
                <a:srgbClr val="002060"/>
              </a:solidFill>
              <a:effectLst/>
              <a:latin typeface="Lato"/>
            </a:endParaRPr>
          </a:p>
        </p:txBody>
      </p:sp>
    </p:spTree>
    <p:extLst>
      <p:ext uri="{BB962C8B-B14F-4D97-AF65-F5344CB8AC3E}">
        <p14:creationId xmlns:p14="http://schemas.microsoft.com/office/powerpoint/2010/main" val="190745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18161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38200" y="1373485"/>
            <a:ext cx="7315200" cy="3108543"/>
          </a:xfrm>
          <a:prstGeom prst="rect">
            <a:avLst/>
          </a:prstGeom>
        </p:spPr>
        <p:txBody>
          <a:bodyPr wrap="square">
            <a:spAutoFit/>
          </a:bodyPr>
          <a:lstStyle/>
          <a:p>
            <a:pPr marL="285750" indent="-285750">
              <a:buFont typeface="Arial" pitchFamily="34" charset="0"/>
              <a:buChar char="•"/>
            </a:pPr>
            <a:r>
              <a:rPr lang="en-US" sz="2800" dirty="0"/>
              <a:t>Always know the fill-level of your </a:t>
            </a:r>
            <a:r>
              <a:rPr lang="en-US" sz="2800" dirty="0" smtClean="0"/>
              <a:t>containers.</a:t>
            </a:r>
            <a:endParaRPr lang="en-US" sz="2800" dirty="0"/>
          </a:p>
          <a:p>
            <a:pPr marL="285750" indent="-285750">
              <a:buFont typeface="Arial" pitchFamily="34" charset="0"/>
              <a:buChar char="•"/>
            </a:pPr>
            <a:r>
              <a:rPr lang="en-US" sz="2800" dirty="0"/>
              <a:t>Send efficient routes directly to </a:t>
            </a:r>
            <a:r>
              <a:rPr lang="en-US" sz="2800" dirty="0" smtClean="0"/>
              <a:t>drivers.</a:t>
            </a:r>
            <a:endParaRPr lang="en-US" sz="2800" dirty="0"/>
          </a:p>
          <a:p>
            <a:pPr marL="285750" indent="-285750">
              <a:buFont typeface="Arial" pitchFamily="34" charset="0"/>
              <a:buChar char="•"/>
            </a:pPr>
            <a:r>
              <a:rPr lang="en-US" sz="2800" dirty="0"/>
              <a:t>Eliminate over-filling and emergency </a:t>
            </a:r>
            <a:r>
              <a:rPr lang="en-US" sz="2800" dirty="0" smtClean="0"/>
              <a:t>call-outs.</a:t>
            </a:r>
          </a:p>
          <a:p>
            <a:pPr marL="285750" indent="-285750">
              <a:buFont typeface="Arial" pitchFamily="34" charset="0"/>
              <a:buChar char="•"/>
            </a:pPr>
            <a:r>
              <a:rPr lang="en-US" sz="2800" dirty="0"/>
              <a:t>Monitor your containers and plan optimized routes from anywhere. </a:t>
            </a:r>
            <a:r>
              <a:rPr lang="en-US" sz="2800" dirty="0" smtClean="0"/>
              <a:t>Smart in </a:t>
            </a:r>
            <a:r>
              <a:rPr lang="en-US" sz="2800" dirty="0"/>
              <a:t>Live is the </a:t>
            </a:r>
            <a:r>
              <a:rPr lang="en-US" sz="2800" dirty="0" err="1"/>
              <a:t>IoT</a:t>
            </a:r>
            <a:r>
              <a:rPr lang="en-US" sz="2800" dirty="0"/>
              <a:t> game changer for collectors and distributors around the world.</a:t>
            </a:r>
          </a:p>
        </p:txBody>
      </p:sp>
    </p:spTree>
    <p:extLst>
      <p:ext uri="{BB962C8B-B14F-4D97-AF65-F5344CB8AC3E}">
        <p14:creationId xmlns:p14="http://schemas.microsoft.com/office/powerpoint/2010/main" val="3279933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1447800" cy="769441"/>
          </a:xfrm>
          <a:prstGeom prst="rect">
            <a:avLst/>
          </a:prstGeom>
          <a:noFill/>
        </p:spPr>
        <p:txBody>
          <a:bodyPr wrap="square" rtlCol="0">
            <a:spAutoFit/>
          </a:bodyPr>
          <a:lstStyle/>
          <a:p>
            <a:r>
              <a:rPr lang="en-US" sz="4400" b="1" dirty="0" smtClean="0">
                <a:solidFill>
                  <a:srgbClr val="002060"/>
                </a:solidFill>
              </a:rPr>
              <a:t>Cons</a:t>
            </a:r>
            <a:endParaRPr lang="en-US" sz="4400" b="1" dirty="0">
              <a:solidFill>
                <a:srgbClr val="002060"/>
              </a:solidFill>
            </a:endParaRPr>
          </a:p>
        </p:txBody>
      </p:sp>
      <p:sp>
        <p:nvSpPr>
          <p:cNvPr id="5" name="TextBox 4"/>
          <p:cNvSpPr txBox="1"/>
          <p:nvPr/>
        </p:nvSpPr>
        <p:spPr>
          <a:xfrm>
            <a:off x="228600" y="1324928"/>
            <a:ext cx="8991600" cy="3693319"/>
          </a:xfrm>
          <a:prstGeom prst="rect">
            <a:avLst/>
          </a:prstGeom>
          <a:noFill/>
        </p:spPr>
        <p:txBody>
          <a:bodyPr wrap="square" rtlCol="0">
            <a:spAutoFit/>
          </a:bodyPr>
          <a:lstStyle/>
          <a:p>
            <a:pPr marL="285750" indent="-285750">
              <a:buFont typeface="Arial" pitchFamily="34" charset="0"/>
              <a:buChar char="•"/>
            </a:pPr>
            <a:r>
              <a:rPr lang="en-US" sz="3600" dirty="0" smtClean="0"/>
              <a:t>This system mainly focuses the entire city.</a:t>
            </a:r>
          </a:p>
          <a:p>
            <a:pPr marL="285750" indent="-285750">
              <a:buFont typeface="Arial" pitchFamily="34" charset="0"/>
              <a:buChar char="•"/>
            </a:pPr>
            <a:endParaRPr lang="en-US" sz="3600" dirty="0" smtClean="0"/>
          </a:p>
          <a:p>
            <a:pPr marL="285750" indent="-285750">
              <a:buFont typeface="Arial" pitchFamily="34" charset="0"/>
              <a:buChar char="•"/>
            </a:pPr>
            <a:r>
              <a:rPr lang="en-US" sz="3600" dirty="0" smtClean="0"/>
              <a:t>It is a foreign waste automation company. So its facilities are not available in India.</a:t>
            </a:r>
          </a:p>
          <a:p>
            <a:pPr marL="285750" indent="-285750">
              <a:buFont typeface="Arial" pitchFamily="34" charset="0"/>
              <a:buChar char="•"/>
            </a:pPr>
            <a:endParaRPr lang="en-US" sz="3600" dirty="0" smtClean="0"/>
          </a:p>
          <a:p>
            <a:pPr marL="285750" indent="-285750">
              <a:buFont typeface="Arial" pitchFamily="34" charset="0"/>
              <a:buChar char="•"/>
            </a:pPr>
            <a:r>
              <a:rPr lang="en-US" sz="3600" dirty="0" smtClean="0"/>
              <a:t>It focuses only metropolitan cities. </a:t>
            </a:r>
          </a:p>
          <a:p>
            <a:pPr marL="285750" indent="-285750">
              <a:buFont typeface="Arial" pitchFamily="34" charset="0"/>
              <a:buChar char="•"/>
            </a:pPr>
            <a:endParaRPr lang="en-US" dirty="0" smtClean="0"/>
          </a:p>
        </p:txBody>
      </p:sp>
    </p:spTree>
    <p:extLst>
      <p:ext uri="{BB962C8B-B14F-4D97-AF65-F5344CB8AC3E}">
        <p14:creationId xmlns:p14="http://schemas.microsoft.com/office/powerpoint/2010/main" val="2129765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381000"/>
            <a:ext cx="6400800" cy="646331"/>
          </a:xfrm>
          <a:prstGeom prst="rect">
            <a:avLst/>
          </a:prstGeom>
          <a:noFill/>
        </p:spPr>
        <p:txBody>
          <a:bodyPr wrap="square" rtlCol="0">
            <a:spAutoFit/>
          </a:bodyPr>
          <a:lstStyle/>
          <a:p>
            <a:r>
              <a:rPr lang="en-US" sz="3600" b="1" dirty="0" smtClean="0"/>
              <a:t>Existing Irrigation Methods</a:t>
            </a:r>
            <a:endParaRPr lang="en-US" sz="36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424940"/>
            <a:ext cx="3048000" cy="203454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371600"/>
            <a:ext cx="2438400" cy="223647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850234"/>
            <a:ext cx="3962400" cy="26389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97523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38200"/>
            <a:ext cx="8839200" cy="4876800"/>
          </a:xfrm>
          <a:prstGeom prst="rect">
            <a:avLst/>
          </a:prstGeom>
          <a:ln>
            <a:noFill/>
          </a:ln>
          <a:effectLst>
            <a:softEdge rad="112500"/>
          </a:effectLst>
        </p:spPr>
      </p:pic>
    </p:spTree>
    <p:extLst>
      <p:ext uri="{BB962C8B-B14F-4D97-AF65-F5344CB8AC3E}">
        <p14:creationId xmlns:p14="http://schemas.microsoft.com/office/powerpoint/2010/main" val="1804846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352800"/>
            <a:ext cx="8382000" cy="3108543"/>
          </a:xfrm>
          <a:prstGeom prst="rect">
            <a:avLst/>
          </a:prstGeom>
        </p:spPr>
        <p:txBody>
          <a:bodyPr wrap="square">
            <a:spAutoFit/>
          </a:bodyPr>
          <a:lstStyle/>
          <a:p>
            <a:pPr algn="just"/>
            <a:r>
              <a:rPr lang="en-US" sz="2800" b="1" dirty="0"/>
              <a:t>Drip irrigation</a:t>
            </a:r>
            <a:r>
              <a:rPr lang="en-US" sz="2800" dirty="0"/>
              <a:t> is a type of micro-</a:t>
            </a:r>
            <a:r>
              <a:rPr lang="en-US" sz="2800" b="1" dirty="0"/>
              <a:t>irrigation </a:t>
            </a:r>
            <a:r>
              <a:rPr lang="en-US" sz="2800" b="1" dirty="0" smtClean="0"/>
              <a:t>system that</a:t>
            </a:r>
            <a:r>
              <a:rPr lang="en-US" sz="2800" dirty="0" smtClean="0"/>
              <a:t> </a:t>
            </a:r>
            <a:r>
              <a:rPr lang="en-US" sz="2800" dirty="0"/>
              <a:t>has the potential to save water and nutrients by allowing water to </a:t>
            </a:r>
            <a:r>
              <a:rPr lang="en-US" sz="2800" b="1" dirty="0"/>
              <a:t>drip</a:t>
            </a:r>
            <a:r>
              <a:rPr lang="en-US" sz="2800" dirty="0"/>
              <a:t> slowly to the roots of plants, either from above the soil surface or buried below the surface</a:t>
            </a:r>
            <a:r>
              <a:rPr lang="en-US" sz="2800" dirty="0" smtClean="0"/>
              <a:t>.</a:t>
            </a:r>
          </a:p>
          <a:p>
            <a:pPr marL="457200" indent="-457200" algn="just">
              <a:buFont typeface="Arial" pitchFamily="34" charset="0"/>
              <a:buChar char="•"/>
            </a:pPr>
            <a:r>
              <a:rPr lang="en-US" sz="2800" dirty="0" smtClean="0"/>
              <a:t> </a:t>
            </a:r>
            <a:r>
              <a:rPr lang="en-US" sz="2800" dirty="0"/>
              <a:t>The goal is to place water directly into the root zone and minimize </a:t>
            </a:r>
            <a:r>
              <a:rPr lang="en-US" sz="2800" dirty="0" smtClean="0"/>
              <a:t>evaporation.</a:t>
            </a:r>
          </a:p>
          <a:p>
            <a:pPr algn="just"/>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28599"/>
            <a:ext cx="4800599" cy="2756647"/>
          </a:xfrm>
          <a:prstGeom prst="rect">
            <a:avLst/>
          </a:prstGeom>
          <a:ln>
            <a:noFill/>
          </a:ln>
          <a:effectLst>
            <a:softEdge rad="112500"/>
          </a:effectLst>
        </p:spPr>
      </p:pic>
    </p:spTree>
    <p:extLst>
      <p:ext uri="{BB962C8B-B14F-4D97-AF65-F5344CB8AC3E}">
        <p14:creationId xmlns:p14="http://schemas.microsoft.com/office/powerpoint/2010/main" val="3968417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008" y="228600"/>
            <a:ext cx="7598853" cy="3200400"/>
          </a:xfrm>
          <a:prstGeom prst="ellipse">
            <a:avLst/>
          </a:prstGeom>
          <a:ln>
            <a:noFill/>
          </a:ln>
          <a:effectLst>
            <a:softEdge rad="112500"/>
          </a:effectLst>
        </p:spPr>
      </p:pic>
      <p:sp>
        <p:nvSpPr>
          <p:cNvPr id="4" name="Rectangle 3"/>
          <p:cNvSpPr/>
          <p:nvPr/>
        </p:nvSpPr>
        <p:spPr>
          <a:xfrm>
            <a:off x="838200" y="3505200"/>
            <a:ext cx="7598853" cy="2862322"/>
          </a:xfrm>
          <a:prstGeom prst="rect">
            <a:avLst/>
          </a:prstGeom>
        </p:spPr>
        <p:txBody>
          <a:bodyPr wrap="square">
            <a:spAutoFit/>
          </a:bodyPr>
          <a:lstStyle/>
          <a:p>
            <a:pPr algn="just"/>
            <a:r>
              <a:rPr lang="en-US" b="1" dirty="0">
                <a:latin typeface="Perpetua" pitchFamily="18" charset="0"/>
              </a:rPr>
              <a:t>Components </a:t>
            </a:r>
            <a:r>
              <a:rPr lang="en-US" b="1" dirty="0" smtClean="0">
                <a:latin typeface="Perpetua" pitchFamily="18" charset="0"/>
              </a:rPr>
              <a:t>and features used </a:t>
            </a:r>
            <a:r>
              <a:rPr lang="en-US" b="1" dirty="0">
                <a:latin typeface="Perpetua" pitchFamily="18" charset="0"/>
              </a:rPr>
              <a:t>in drip irrigation (listed in order from water source) include:</a:t>
            </a:r>
          </a:p>
          <a:p>
            <a:pPr marL="342900" indent="-342900" algn="just">
              <a:buFont typeface="+mj-lt"/>
              <a:buAutoNum type="arabicPeriod"/>
            </a:pPr>
            <a:r>
              <a:rPr lang="en-US" b="1" dirty="0">
                <a:latin typeface="Perpetua" pitchFamily="18" charset="0"/>
                <a:hlinkClick r:id="rId3" tooltip="Pump"/>
              </a:rPr>
              <a:t>Pump</a:t>
            </a:r>
            <a:r>
              <a:rPr lang="en-US" b="1" dirty="0">
                <a:latin typeface="Perpetua" pitchFamily="18" charset="0"/>
              </a:rPr>
              <a:t> or pressurized water </a:t>
            </a:r>
            <a:r>
              <a:rPr lang="en-US" b="1" dirty="0" smtClean="0">
                <a:latin typeface="Perpetua" pitchFamily="18" charset="0"/>
              </a:rPr>
              <a:t>source.</a:t>
            </a:r>
            <a:endParaRPr lang="en-US" b="1" dirty="0">
              <a:latin typeface="Perpetua" pitchFamily="18" charset="0"/>
            </a:endParaRPr>
          </a:p>
          <a:p>
            <a:pPr marL="342900" indent="-342900" algn="just">
              <a:buFont typeface="+mj-lt"/>
              <a:buAutoNum type="arabicPeriod"/>
            </a:pPr>
            <a:r>
              <a:rPr lang="en-US" b="1" dirty="0">
                <a:latin typeface="Perpetua" pitchFamily="18" charset="0"/>
              </a:rPr>
              <a:t>Backwash controller (</a:t>
            </a:r>
            <a:r>
              <a:rPr lang="en-US" b="1" dirty="0">
                <a:latin typeface="Perpetua" pitchFamily="18" charset="0"/>
                <a:hlinkClick r:id="rId4" tooltip="Backflow prevention device"/>
              </a:rPr>
              <a:t>Backflow prevention device</a:t>
            </a:r>
            <a:r>
              <a:rPr lang="en-US" b="1" dirty="0" smtClean="0">
                <a:latin typeface="Perpetua" pitchFamily="18" charset="0"/>
              </a:rPr>
              <a:t>).</a:t>
            </a:r>
            <a:endParaRPr lang="en-US" b="1" dirty="0">
              <a:latin typeface="Perpetua" pitchFamily="18" charset="0"/>
            </a:endParaRPr>
          </a:p>
          <a:p>
            <a:pPr marL="342900" indent="-342900" algn="just">
              <a:buFont typeface="+mj-lt"/>
              <a:buAutoNum type="arabicPeriod"/>
            </a:pPr>
            <a:r>
              <a:rPr lang="en-US" b="1" dirty="0">
                <a:latin typeface="Perpetua" pitchFamily="18" charset="0"/>
              </a:rPr>
              <a:t>Pressure Control Valve (</a:t>
            </a:r>
            <a:r>
              <a:rPr lang="en-US" b="1" dirty="0">
                <a:latin typeface="Perpetua" pitchFamily="18" charset="0"/>
                <a:hlinkClick r:id="rId5" tooltip="Pressure regulator"/>
              </a:rPr>
              <a:t>pressure regulator</a:t>
            </a:r>
            <a:r>
              <a:rPr lang="en-US" b="1" dirty="0" smtClean="0">
                <a:latin typeface="Perpetua" pitchFamily="18" charset="0"/>
              </a:rPr>
              <a:t>).</a:t>
            </a:r>
            <a:endParaRPr lang="en-US" b="1" dirty="0">
              <a:latin typeface="Perpetua" pitchFamily="18" charset="0"/>
            </a:endParaRPr>
          </a:p>
          <a:p>
            <a:pPr marL="342900" indent="-342900" algn="just">
              <a:buFont typeface="+mj-lt"/>
              <a:buAutoNum type="arabicPeriod"/>
            </a:pPr>
            <a:r>
              <a:rPr lang="en-US" b="1" dirty="0">
                <a:latin typeface="Perpetua" pitchFamily="18" charset="0"/>
              </a:rPr>
              <a:t>Distribution lines (main larger diameter pipe, maybe secondary smaller, pipe fittings</a:t>
            </a:r>
            <a:r>
              <a:rPr lang="en-US" b="1" dirty="0" smtClean="0">
                <a:latin typeface="Perpetua" pitchFamily="18" charset="0"/>
              </a:rPr>
              <a:t>).</a:t>
            </a:r>
            <a:endParaRPr lang="en-US" b="1" dirty="0">
              <a:latin typeface="Perpetua" pitchFamily="18" charset="0"/>
            </a:endParaRPr>
          </a:p>
          <a:p>
            <a:pPr marL="342900" indent="-342900" algn="just">
              <a:buFont typeface="+mj-lt"/>
              <a:buAutoNum type="arabicPeriod"/>
            </a:pPr>
            <a:r>
              <a:rPr lang="en-US" b="1" dirty="0">
                <a:latin typeface="Perpetua" pitchFamily="18" charset="0"/>
              </a:rPr>
              <a:t>Hand-operated, electronic, or hydraulic control valves and safety </a:t>
            </a:r>
            <a:r>
              <a:rPr lang="en-US" b="1" dirty="0" smtClean="0">
                <a:latin typeface="Perpetua" pitchFamily="18" charset="0"/>
              </a:rPr>
              <a:t>valves.</a:t>
            </a:r>
            <a:endParaRPr lang="en-US" b="1" dirty="0">
              <a:latin typeface="Perpetua" pitchFamily="18" charset="0"/>
            </a:endParaRPr>
          </a:p>
          <a:p>
            <a:pPr marL="342900" indent="-342900" algn="just">
              <a:buFont typeface="+mj-lt"/>
              <a:buAutoNum type="arabicPeriod"/>
            </a:pPr>
            <a:r>
              <a:rPr lang="en-US" b="1" dirty="0">
                <a:latin typeface="Perpetua" pitchFamily="18" charset="0"/>
              </a:rPr>
              <a:t>Poly fittings and accessories (to make connections</a:t>
            </a:r>
            <a:r>
              <a:rPr lang="en-US" b="1" dirty="0" smtClean="0">
                <a:latin typeface="Perpetua" pitchFamily="18" charset="0"/>
              </a:rPr>
              <a:t>).</a:t>
            </a:r>
            <a:endParaRPr lang="en-US" b="1" dirty="0">
              <a:latin typeface="Perpetua" pitchFamily="18" charset="0"/>
            </a:endParaRPr>
          </a:p>
          <a:p>
            <a:pPr marL="342900" indent="-342900" algn="just">
              <a:buFont typeface="+mj-lt"/>
              <a:buAutoNum type="arabicPeriod"/>
            </a:pPr>
            <a:r>
              <a:rPr lang="en-US" b="1" dirty="0">
                <a:latin typeface="Perpetua" pitchFamily="18" charset="0"/>
              </a:rPr>
              <a:t>Emitting devices at plants (emitter or dripper, micro spray </a:t>
            </a:r>
            <a:r>
              <a:rPr lang="en-US" b="1" dirty="0" smtClean="0">
                <a:latin typeface="Perpetua" pitchFamily="18" charset="0"/>
              </a:rPr>
              <a:t>head).</a:t>
            </a:r>
            <a:endParaRPr lang="en-US" b="1" dirty="0">
              <a:latin typeface="Perpetua" pitchFamily="18" charset="0"/>
            </a:endParaRPr>
          </a:p>
        </p:txBody>
      </p:sp>
    </p:spTree>
    <p:extLst>
      <p:ext uri="{BB962C8B-B14F-4D97-AF65-F5344CB8AC3E}">
        <p14:creationId xmlns:p14="http://schemas.microsoft.com/office/powerpoint/2010/main" val="1750380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
            <a:ext cx="15478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1524000"/>
            <a:ext cx="8077200" cy="3754874"/>
          </a:xfrm>
          <a:prstGeom prst="rect">
            <a:avLst/>
          </a:prstGeom>
          <a:noFill/>
        </p:spPr>
        <p:txBody>
          <a:bodyPr wrap="square" rtlCol="0">
            <a:spAutoFit/>
          </a:bodyPr>
          <a:lstStyle/>
          <a:p>
            <a:pPr marL="285750" indent="-285750">
              <a:buFont typeface="Arial" pitchFamily="34" charset="0"/>
              <a:buChar char="•"/>
            </a:pPr>
            <a:r>
              <a:rPr lang="en-US" sz="2800" dirty="0" smtClean="0"/>
              <a:t>Saves water and time.</a:t>
            </a:r>
          </a:p>
          <a:p>
            <a:pPr marL="285750" indent="-285750">
              <a:buFont typeface="Arial" pitchFamily="34" charset="0"/>
              <a:buChar char="•"/>
            </a:pPr>
            <a:r>
              <a:rPr lang="en-US" sz="2800" dirty="0" smtClean="0"/>
              <a:t>Decreased labor costs in  commercial sectors, agriculture/farming.</a:t>
            </a:r>
          </a:p>
          <a:p>
            <a:pPr marL="285750" indent="-285750">
              <a:buFont typeface="Arial" pitchFamily="34" charset="0"/>
              <a:buChar char="•"/>
            </a:pPr>
            <a:r>
              <a:rPr lang="en-US" sz="2800" dirty="0" smtClean="0"/>
              <a:t>No water deficiency in crops.</a:t>
            </a:r>
          </a:p>
          <a:p>
            <a:pPr marL="285750" indent="-285750">
              <a:buFont typeface="Arial" pitchFamily="34" charset="0"/>
              <a:buChar char="•"/>
            </a:pPr>
            <a:r>
              <a:rPr lang="en-US" sz="2800" dirty="0" smtClean="0"/>
              <a:t>User friendly setup.</a:t>
            </a:r>
          </a:p>
          <a:p>
            <a:pPr marL="285750" indent="-285750">
              <a:buFont typeface="Arial" pitchFamily="34" charset="0"/>
              <a:buChar char="•"/>
            </a:pPr>
            <a:r>
              <a:rPr lang="en-US" sz="2800" dirty="0" smtClean="0"/>
              <a:t>Easy to control.</a:t>
            </a:r>
          </a:p>
          <a:p>
            <a:pPr marL="285750" indent="-285750">
              <a:buFont typeface="Arial" pitchFamily="34" charset="0"/>
              <a:buChar char="•"/>
            </a:pPr>
            <a:r>
              <a:rPr lang="en-US" sz="2800" dirty="0" smtClean="0"/>
              <a:t>Cover whole area of the field.</a:t>
            </a:r>
          </a:p>
          <a:p>
            <a:endParaRPr lang="en-US" sz="2400" dirty="0" smtClean="0"/>
          </a:p>
          <a:p>
            <a:endParaRPr lang="en-US" dirty="0"/>
          </a:p>
        </p:txBody>
      </p:sp>
    </p:spTree>
    <p:extLst>
      <p:ext uri="{BB962C8B-B14F-4D97-AF65-F5344CB8AC3E}">
        <p14:creationId xmlns:p14="http://schemas.microsoft.com/office/powerpoint/2010/main" val="19976785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3657600" cy="381000"/>
          </a:xfrm>
        </p:spPr>
        <p:txBody>
          <a:bodyPr>
            <a:noAutofit/>
          </a:bodyPr>
          <a:lstStyle/>
          <a:p>
            <a:r>
              <a:rPr lang="en-US" sz="6000" b="1" dirty="0">
                <a:solidFill>
                  <a:srgbClr val="C00000"/>
                </a:solidFill>
              </a:rPr>
              <a:t>C</a:t>
            </a:r>
            <a:r>
              <a:rPr lang="en-US" sz="6000" b="1" dirty="0" smtClean="0">
                <a:solidFill>
                  <a:srgbClr val="C00000"/>
                </a:solidFill>
              </a:rPr>
              <a:t>ontents</a:t>
            </a:r>
            <a:endParaRPr lang="en-US" sz="6000" b="1" dirty="0">
              <a:solidFill>
                <a:srgbClr val="C00000"/>
              </a:solidFill>
            </a:endParaRPr>
          </a:p>
        </p:txBody>
      </p:sp>
      <p:sp>
        <p:nvSpPr>
          <p:cNvPr id="4" name="TextBox 3"/>
          <p:cNvSpPr txBox="1"/>
          <p:nvPr/>
        </p:nvSpPr>
        <p:spPr>
          <a:xfrm>
            <a:off x="685800" y="1219200"/>
            <a:ext cx="5943600" cy="6186309"/>
          </a:xfrm>
          <a:prstGeom prst="rect">
            <a:avLst/>
          </a:prstGeom>
          <a:noFill/>
        </p:spPr>
        <p:txBody>
          <a:bodyPr wrap="square" rtlCol="0">
            <a:spAutoFit/>
          </a:bodyPr>
          <a:lstStyle/>
          <a:p>
            <a:pPr marL="342900" indent="-342900">
              <a:lnSpc>
                <a:spcPct val="150000"/>
              </a:lnSpc>
              <a:buAutoNum type="arabicPeriod"/>
            </a:pPr>
            <a:r>
              <a:rPr lang="en-US" sz="2400" dirty="0" smtClean="0"/>
              <a:t>Introduction</a:t>
            </a:r>
          </a:p>
          <a:p>
            <a:pPr marL="342900" indent="-342900">
              <a:lnSpc>
                <a:spcPct val="150000"/>
              </a:lnSpc>
              <a:buAutoNum type="arabicPeriod"/>
            </a:pPr>
            <a:r>
              <a:rPr lang="en-US" sz="2400" dirty="0" smtClean="0"/>
              <a:t>Existing Systems</a:t>
            </a:r>
          </a:p>
          <a:p>
            <a:pPr marL="342900" indent="-342900">
              <a:lnSpc>
                <a:spcPct val="150000"/>
              </a:lnSpc>
              <a:buAutoNum type="arabicPeriod"/>
            </a:pPr>
            <a:r>
              <a:rPr lang="en-US" sz="2400" dirty="0" smtClean="0"/>
              <a:t>Literature Survey</a:t>
            </a:r>
          </a:p>
          <a:p>
            <a:pPr marL="342900" indent="-342900">
              <a:lnSpc>
                <a:spcPct val="150000"/>
              </a:lnSpc>
              <a:buAutoNum type="arabicPeriod"/>
            </a:pPr>
            <a:r>
              <a:rPr lang="en-US" sz="2400" dirty="0" smtClean="0"/>
              <a:t>Analysis</a:t>
            </a:r>
          </a:p>
          <a:p>
            <a:pPr marL="342900" indent="-342900">
              <a:lnSpc>
                <a:spcPct val="150000"/>
              </a:lnSpc>
              <a:buAutoNum type="arabicPeriod"/>
            </a:pPr>
            <a:r>
              <a:rPr lang="en-US" sz="2400" dirty="0" smtClean="0"/>
              <a:t>Design Phase</a:t>
            </a:r>
          </a:p>
          <a:p>
            <a:pPr marL="342900" indent="-342900">
              <a:lnSpc>
                <a:spcPct val="150000"/>
              </a:lnSpc>
              <a:buAutoNum type="arabicPeriod"/>
            </a:pPr>
            <a:r>
              <a:rPr lang="en-US" sz="2400" dirty="0" smtClean="0"/>
              <a:t>High level design-Functional  requirements</a:t>
            </a:r>
          </a:p>
          <a:p>
            <a:pPr>
              <a:lnSpc>
                <a:spcPct val="150000"/>
              </a:lnSpc>
            </a:pPr>
            <a:r>
              <a:rPr lang="en-US" sz="2400" dirty="0"/>
              <a:t> </a:t>
            </a:r>
            <a:r>
              <a:rPr lang="en-US" sz="2400" dirty="0" smtClean="0"/>
              <a:t>     6.1  Smart room</a:t>
            </a:r>
          </a:p>
          <a:p>
            <a:pPr>
              <a:lnSpc>
                <a:spcPct val="150000"/>
              </a:lnSpc>
            </a:pPr>
            <a:r>
              <a:rPr lang="en-US" sz="2400" dirty="0"/>
              <a:t> </a:t>
            </a:r>
            <a:r>
              <a:rPr lang="en-US" sz="2400" dirty="0" smtClean="0"/>
              <a:t>     6.2   Smart Bin</a:t>
            </a:r>
          </a:p>
          <a:p>
            <a:pPr>
              <a:lnSpc>
                <a:spcPct val="150000"/>
              </a:lnSpc>
            </a:pPr>
            <a:r>
              <a:rPr lang="en-US" sz="2400" dirty="0"/>
              <a:t> </a:t>
            </a:r>
            <a:r>
              <a:rPr lang="en-US" sz="2400" dirty="0" smtClean="0"/>
              <a:t>     6.3   Garden/Farm</a:t>
            </a:r>
          </a:p>
          <a:p>
            <a:endParaRPr lang="en-US" dirty="0" smtClean="0"/>
          </a:p>
          <a:p>
            <a:pPr marL="342900" indent="-342900">
              <a:buAutoNum type="arabicPeriod"/>
            </a:pPr>
            <a:endParaRPr lang="en-US" dirty="0" smtClean="0"/>
          </a:p>
          <a:p>
            <a:pPr marL="342900" indent="-342900">
              <a:buAutoNum type="arabicPeriod"/>
            </a:pPr>
            <a:endParaRPr lang="en-US" dirty="0" smtClean="0"/>
          </a:p>
          <a:p>
            <a:pPr marL="342900" indent="-342900">
              <a:buAutoNum type="arabicPeriod"/>
            </a:pPr>
            <a:endParaRPr lang="en-US" dirty="0"/>
          </a:p>
        </p:txBody>
      </p:sp>
    </p:spTree>
    <p:extLst>
      <p:ext uri="{BB962C8B-B14F-4D97-AF65-F5344CB8AC3E}">
        <p14:creationId xmlns:p14="http://schemas.microsoft.com/office/powerpoint/2010/main" val="583158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95400" y="148679"/>
            <a:ext cx="1828800" cy="830997"/>
          </a:xfrm>
          <a:prstGeom prst="rect">
            <a:avLst/>
          </a:prstGeom>
          <a:noFill/>
        </p:spPr>
        <p:txBody>
          <a:bodyPr wrap="square" rtlCol="0">
            <a:spAutoFit/>
          </a:bodyPr>
          <a:lstStyle/>
          <a:p>
            <a:r>
              <a:rPr lang="en-US" sz="4800" b="1" dirty="0" smtClean="0">
                <a:solidFill>
                  <a:srgbClr val="002060"/>
                </a:solidFill>
              </a:rPr>
              <a:t>Cons</a:t>
            </a:r>
            <a:endParaRPr lang="en-US" sz="4800" b="1" dirty="0">
              <a:solidFill>
                <a:srgbClr val="002060"/>
              </a:solidFill>
            </a:endParaRPr>
          </a:p>
        </p:txBody>
      </p:sp>
      <p:sp>
        <p:nvSpPr>
          <p:cNvPr id="7" name="TextBox 6"/>
          <p:cNvSpPr txBox="1"/>
          <p:nvPr/>
        </p:nvSpPr>
        <p:spPr>
          <a:xfrm>
            <a:off x="586740" y="1002536"/>
            <a:ext cx="8001000" cy="5570756"/>
          </a:xfrm>
          <a:prstGeom prst="rect">
            <a:avLst/>
          </a:prstGeom>
          <a:noFill/>
        </p:spPr>
        <p:txBody>
          <a:bodyPr wrap="square" rtlCol="0">
            <a:spAutoFit/>
          </a:bodyPr>
          <a:lstStyle/>
          <a:p>
            <a:pPr algn="just"/>
            <a:endParaRPr lang="en-US" sz="2000" b="1" dirty="0" smtClean="0"/>
          </a:p>
          <a:p>
            <a:pPr marL="285750" indent="-285750" algn="just">
              <a:buFont typeface="Arial" pitchFamily="34" charset="0"/>
              <a:buChar char="•"/>
            </a:pPr>
            <a:r>
              <a:rPr lang="en-US" sz="2800" b="1" dirty="0" smtClean="0"/>
              <a:t>It can be used for only specific crops as water requirement for different crops are different.</a:t>
            </a:r>
          </a:p>
          <a:p>
            <a:pPr marL="285750" indent="-285750" algn="just">
              <a:buFont typeface="Arial" pitchFamily="34" charset="0"/>
              <a:buChar char="•"/>
            </a:pPr>
            <a:r>
              <a:rPr lang="en-US" sz="2800" b="1" dirty="0" smtClean="0"/>
              <a:t>Needs manual monitoring for checking water level for different crops.</a:t>
            </a:r>
          </a:p>
          <a:p>
            <a:pPr marL="285750" indent="-285750" algn="just">
              <a:buFont typeface="Arial" pitchFamily="34" charset="0"/>
              <a:buChar char="•"/>
            </a:pPr>
            <a:r>
              <a:rPr lang="en-US" sz="2800" b="1" dirty="0" smtClean="0"/>
              <a:t>Cannot used for plant germination unless distance between drips is short.</a:t>
            </a:r>
          </a:p>
          <a:p>
            <a:pPr marL="285750" indent="-285750" algn="just">
              <a:buFont typeface="Arial" pitchFamily="34" charset="0"/>
              <a:buChar char="•"/>
            </a:pPr>
            <a:r>
              <a:rPr lang="en-US" sz="2800" b="1" dirty="0" smtClean="0"/>
              <a:t>Water application pattern must match planting pattern.</a:t>
            </a:r>
          </a:p>
          <a:p>
            <a:pPr marL="285750" indent="-285750" algn="just">
              <a:buFont typeface="Arial" pitchFamily="34" charset="0"/>
              <a:buChar char="•"/>
            </a:pPr>
            <a:r>
              <a:rPr lang="en-US" sz="2800" b="1" dirty="0" smtClean="0"/>
              <a:t>Safety</a:t>
            </a:r>
          </a:p>
          <a:p>
            <a:pPr marL="285750" indent="-285750" algn="just">
              <a:buFont typeface="Arial" pitchFamily="34" charset="0"/>
              <a:buChar char="•"/>
            </a:pPr>
            <a:r>
              <a:rPr lang="en-US" sz="2800" b="1" dirty="0" smtClean="0"/>
              <a:t>It is more suitable for large scale production.</a:t>
            </a:r>
          </a:p>
          <a:p>
            <a:pPr marL="285750" indent="-285750" algn="just">
              <a:buFont typeface="Arial" pitchFamily="34" charset="0"/>
              <a:buChar char="•"/>
            </a:pPr>
            <a:endParaRPr lang="en-US" sz="2000" dirty="0" smtClean="0"/>
          </a:p>
          <a:p>
            <a:pPr marL="285750" indent="-285750" algn="just">
              <a:buFont typeface="Arial" pitchFamily="34" charset="0"/>
              <a:buChar char="•"/>
            </a:pPr>
            <a:endParaRPr lang="en-US" dirty="0" smtClean="0"/>
          </a:p>
          <a:p>
            <a:pPr marL="285750" indent="-285750" algn="just">
              <a:buFont typeface="Arial" pitchFamily="34" charset="0"/>
              <a:buChar char="•"/>
            </a:pPr>
            <a:endParaRPr lang="en-US" dirty="0"/>
          </a:p>
        </p:txBody>
      </p:sp>
    </p:spTree>
    <p:extLst>
      <p:ext uri="{BB962C8B-B14F-4D97-AF65-F5344CB8AC3E}">
        <p14:creationId xmlns:p14="http://schemas.microsoft.com/office/powerpoint/2010/main" val="3161043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6" y="685800"/>
            <a:ext cx="7330606" cy="55626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474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358121"/>
            <a:ext cx="3886200" cy="294892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1785610"/>
            <a:ext cx="7952570" cy="4678204"/>
          </a:xfrm>
          <a:prstGeom prst="rect">
            <a:avLst/>
          </a:prstGeom>
          <a:noFill/>
        </p:spPr>
        <p:txBody>
          <a:bodyPr wrap="square" rtlCol="0">
            <a:spAutoFit/>
          </a:bodyPr>
          <a:lstStyle/>
          <a:p>
            <a:pPr marL="342900" indent="-342900" algn="just">
              <a:buFont typeface="Arial" pitchFamily="34" charset="0"/>
              <a:buChar char="•"/>
            </a:pPr>
            <a:r>
              <a:rPr lang="en-US" sz="2800" dirty="0"/>
              <a:t>Curiousfly is a leader &amp; game-changer in transforming the electrical switches with the home automation skill </a:t>
            </a:r>
            <a:r>
              <a:rPr lang="en-US" sz="2800" dirty="0" err="1" smtClean="0"/>
              <a:t>set.Its</a:t>
            </a:r>
            <a:r>
              <a:rPr lang="en-US" sz="2800" dirty="0" smtClean="0"/>
              <a:t> </a:t>
            </a:r>
            <a:r>
              <a:rPr lang="en-US" sz="2800" dirty="0"/>
              <a:t>"smart switches" does not require any CAT cabling or home automation DB</a:t>
            </a:r>
            <a:r>
              <a:rPr lang="en-US" sz="2800" dirty="0" smtClean="0"/>
              <a:t>.</a:t>
            </a:r>
          </a:p>
          <a:p>
            <a:pPr marL="342900" indent="-342900" algn="just">
              <a:buFont typeface="Arial" pitchFamily="34" charset="0"/>
              <a:buChar char="•"/>
            </a:pPr>
            <a:r>
              <a:rPr lang="en-US" sz="2800" dirty="0" smtClean="0"/>
              <a:t>Curiousfly is accessed using mobile </a:t>
            </a:r>
            <a:r>
              <a:rPr lang="en-US" sz="2800" dirty="0"/>
              <a:t>app access to home appliances, even with a normal </a:t>
            </a:r>
            <a:r>
              <a:rPr lang="en-US" sz="2800" dirty="0" smtClean="0"/>
              <a:t>wiring. </a:t>
            </a:r>
          </a:p>
          <a:p>
            <a:pPr marL="342900" indent="-342900" algn="just">
              <a:buFont typeface="Arial" pitchFamily="34" charset="0"/>
              <a:buChar char="•"/>
            </a:pPr>
            <a:r>
              <a:rPr lang="en-US" sz="2800" dirty="0" smtClean="0"/>
              <a:t>Together </a:t>
            </a:r>
            <a:r>
              <a:rPr lang="en-US" sz="2800" dirty="0"/>
              <a:t>with </a:t>
            </a:r>
            <a:r>
              <a:rPr lang="en-US" sz="2800" dirty="0" smtClean="0"/>
              <a:t>Amazon echo &amp; Google </a:t>
            </a:r>
            <a:r>
              <a:rPr lang="en-US" sz="2800" dirty="0"/>
              <a:t>home, it creates wonders with voice commands </a:t>
            </a:r>
            <a:r>
              <a:rPr lang="en-US" sz="2800" dirty="0" smtClean="0"/>
              <a:t>to daily habits.</a:t>
            </a:r>
          </a:p>
          <a:p>
            <a:pPr marL="342900" indent="-342900" algn="just">
              <a:buFont typeface="Arial" pitchFamily="34" charset="0"/>
              <a:buChar char="•"/>
            </a:pPr>
            <a:r>
              <a:rPr lang="en-US" sz="2800" dirty="0" smtClean="0"/>
              <a:t>Provides </a:t>
            </a:r>
            <a:r>
              <a:rPr lang="en-US" sz="2800" dirty="0"/>
              <a:t>easy integrations with gates, curtains, dimmable LED's, sprinklers &amp; much more</a:t>
            </a:r>
          </a:p>
          <a:p>
            <a:pPr algn="just"/>
            <a:endParaRPr lang="en-US" dirty="0"/>
          </a:p>
        </p:txBody>
      </p:sp>
      <p:sp>
        <p:nvSpPr>
          <p:cNvPr id="2" name="Rectangle 1"/>
          <p:cNvSpPr/>
          <p:nvPr/>
        </p:nvSpPr>
        <p:spPr>
          <a:xfrm>
            <a:off x="990600" y="1181100"/>
            <a:ext cx="2133600" cy="523220"/>
          </a:xfrm>
          <a:prstGeom prst="rect">
            <a:avLst/>
          </a:prstGeom>
        </p:spPr>
        <p:txBody>
          <a:bodyPr wrap="square">
            <a:spAutoFit/>
          </a:bodyPr>
          <a:lstStyle/>
          <a:p>
            <a:r>
              <a:rPr lang="en-US" sz="2800" b="1" dirty="0"/>
              <a:t>Key Features</a:t>
            </a:r>
          </a:p>
        </p:txBody>
      </p:sp>
    </p:spTree>
    <p:extLst>
      <p:ext uri="{BB962C8B-B14F-4D97-AF65-F5344CB8AC3E}">
        <p14:creationId xmlns:p14="http://schemas.microsoft.com/office/powerpoint/2010/main" val="811950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524000"/>
            <a:ext cx="7543800" cy="4678204"/>
          </a:xfrm>
          <a:prstGeom prst="rect">
            <a:avLst/>
          </a:prstGeom>
          <a:noFill/>
        </p:spPr>
        <p:txBody>
          <a:bodyPr wrap="square" rtlCol="0">
            <a:spAutoFit/>
          </a:bodyPr>
          <a:lstStyle/>
          <a:p>
            <a:pPr marL="285750" indent="-285750">
              <a:buFont typeface="Arial" pitchFamily="34" charset="0"/>
              <a:buChar char="•"/>
            </a:pPr>
            <a:r>
              <a:rPr lang="en-US" sz="2800" dirty="0"/>
              <a:t>Status check and control of appliances from anywhere</a:t>
            </a:r>
            <a:r>
              <a:rPr lang="en-US" sz="2800" dirty="0" smtClean="0"/>
              <a:t>.</a:t>
            </a:r>
          </a:p>
          <a:p>
            <a:pPr marL="285750" indent="-285750">
              <a:buFont typeface="Arial" pitchFamily="34" charset="0"/>
              <a:buChar char="•"/>
            </a:pPr>
            <a:r>
              <a:rPr lang="en-US" sz="2800" dirty="0"/>
              <a:t>Schedule your appliances as per your routines</a:t>
            </a:r>
            <a:r>
              <a:rPr lang="en-US" sz="2800" dirty="0" smtClean="0"/>
              <a:t>.</a:t>
            </a:r>
          </a:p>
          <a:p>
            <a:pPr marL="457200" indent="-457200">
              <a:buFont typeface="Arial" pitchFamily="34" charset="0"/>
              <a:buChar char="•"/>
            </a:pPr>
            <a:r>
              <a:rPr lang="en-US" sz="2800" dirty="0"/>
              <a:t>Monitor the energy consumption of your appliances. Set limit and get alerts</a:t>
            </a:r>
            <a:r>
              <a:rPr lang="en-US" sz="2800" dirty="0" smtClean="0"/>
              <a:t>.</a:t>
            </a:r>
          </a:p>
          <a:p>
            <a:pPr marL="285750" indent="-285750">
              <a:buFont typeface="Arial" pitchFamily="34" charset="0"/>
              <a:buChar char="•"/>
            </a:pPr>
            <a:r>
              <a:rPr lang="en-US" sz="2800" dirty="0"/>
              <a:t>Set custom scenes according to your mood for the weekend party or a movie.</a:t>
            </a:r>
          </a:p>
          <a:p>
            <a:pPr marL="285750" indent="-285750">
              <a:buFont typeface="Arial" pitchFamily="34" charset="0"/>
              <a:buChar char="•"/>
            </a:pPr>
            <a:r>
              <a:rPr lang="en-US" sz="2800" b="1" dirty="0"/>
              <a:t>Timer</a:t>
            </a:r>
          </a:p>
          <a:p>
            <a:r>
              <a:rPr lang="en-US" sz="2800" dirty="0" smtClean="0"/>
              <a:t>      Set </a:t>
            </a:r>
            <a:r>
              <a:rPr lang="en-US" sz="2800" dirty="0"/>
              <a:t>timer for instant use of home appliances.</a:t>
            </a:r>
          </a:p>
          <a:p>
            <a:pPr marL="285750" indent="-285750">
              <a:buFont typeface="Arial" pitchFamily="34" charset="0"/>
              <a:buChar char="•"/>
            </a:pPr>
            <a:r>
              <a:rPr lang="en-US" sz="2800" b="1" dirty="0"/>
              <a:t>App Sharing</a:t>
            </a:r>
          </a:p>
          <a:p>
            <a:r>
              <a:rPr lang="en-US" sz="2800" dirty="0" smtClean="0"/>
              <a:t>      Extend </a:t>
            </a:r>
            <a:r>
              <a:rPr lang="en-US" sz="2800" dirty="0"/>
              <a:t>app control to your </a:t>
            </a:r>
            <a:r>
              <a:rPr lang="en-US" sz="2800" dirty="0" smtClean="0"/>
              <a:t>family.</a:t>
            </a:r>
            <a:endParaRPr lang="en-US" sz="2800" dirty="0"/>
          </a:p>
          <a:p>
            <a:endParaRPr lang="en-US" dirty="0"/>
          </a:p>
        </p:txBody>
      </p:sp>
      <p:sp>
        <p:nvSpPr>
          <p:cNvPr id="6" name="TextBox 5"/>
          <p:cNvSpPr txBox="1"/>
          <p:nvPr/>
        </p:nvSpPr>
        <p:spPr>
          <a:xfrm>
            <a:off x="914400" y="574589"/>
            <a:ext cx="1828800" cy="830997"/>
          </a:xfrm>
          <a:prstGeom prst="rect">
            <a:avLst/>
          </a:prstGeom>
          <a:noFill/>
        </p:spPr>
        <p:txBody>
          <a:bodyPr wrap="square" rtlCol="0">
            <a:spAutoFit/>
          </a:bodyPr>
          <a:lstStyle/>
          <a:p>
            <a:r>
              <a:rPr lang="en-US" sz="4800" b="1" dirty="0" smtClean="0">
                <a:solidFill>
                  <a:srgbClr val="002060"/>
                </a:solidFill>
              </a:rPr>
              <a:t>Pros</a:t>
            </a:r>
            <a:endParaRPr lang="en-US" sz="4800" b="1" dirty="0">
              <a:solidFill>
                <a:srgbClr val="002060"/>
              </a:solidFill>
            </a:endParaRPr>
          </a:p>
        </p:txBody>
      </p:sp>
    </p:spTree>
    <p:extLst>
      <p:ext uri="{BB962C8B-B14F-4D97-AF65-F5344CB8AC3E}">
        <p14:creationId xmlns:p14="http://schemas.microsoft.com/office/powerpoint/2010/main" val="2270413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71600" y="228600"/>
            <a:ext cx="1447800" cy="769441"/>
          </a:xfrm>
          <a:prstGeom prst="rect">
            <a:avLst/>
          </a:prstGeom>
          <a:noFill/>
        </p:spPr>
        <p:txBody>
          <a:bodyPr wrap="square" rtlCol="0">
            <a:spAutoFit/>
          </a:bodyPr>
          <a:lstStyle/>
          <a:p>
            <a:r>
              <a:rPr lang="en-US" sz="4400" b="1" dirty="0" smtClean="0">
                <a:solidFill>
                  <a:srgbClr val="002060"/>
                </a:solidFill>
              </a:rPr>
              <a:t>Cons</a:t>
            </a:r>
            <a:endParaRPr lang="en-US" sz="4400" b="1" dirty="0">
              <a:solidFill>
                <a:srgbClr val="002060"/>
              </a:solidFill>
            </a:endParaRPr>
          </a:p>
        </p:txBody>
      </p:sp>
      <p:sp>
        <p:nvSpPr>
          <p:cNvPr id="8" name="TextBox 7"/>
          <p:cNvSpPr txBox="1"/>
          <p:nvPr/>
        </p:nvSpPr>
        <p:spPr>
          <a:xfrm>
            <a:off x="624840" y="1371600"/>
            <a:ext cx="8077200" cy="4031873"/>
          </a:xfrm>
          <a:prstGeom prst="rect">
            <a:avLst/>
          </a:prstGeom>
          <a:noFill/>
        </p:spPr>
        <p:txBody>
          <a:bodyPr wrap="square" rtlCol="0">
            <a:spAutoFit/>
          </a:bodyPr>
          <a:lstStyle/>
          <a:p>
            <a:pPr marL="342900" indent="-342900">
              <a:buFont typeface="Arial" pitchFamily="34" charset="0"/>
              <a:buChar char="•"/>
            </a:pPr>
            <a:r>
              <a:rPr lang="en-US" sz="3200" dirty="0" smtClean="0">
                <a:latin typeface="Perpetua" pitchFamily="18" charset="0"/>
              </a:rPr>
              <a:t>It does not offer any techniques for solving:- </a:t>
            </a:r>
          </a:p>
          <a:p>
            <a:pPr marL="457200" indent="-457200">
              <a:buFont typeface="+mj-lt"/>
              <a:buAutoNum type="arabicPeriod"/>
            </a:pPr>
            <a:r>
              <a:rPr lang="en-US" sz="3200" dirty="0" smtClean="0">
                <a:latin typeface="Perpetua" pitchFamily="18" charset="0"/>
              </a:rPr>
              <a:t>Food waste.</a:t>
            </a:r>
          </a:p>
          <a:p>
            <a:pPr marL="457200" indent="-457200">
              <a:buFont typeface="+mj-lt"/>
              <a:buAutoNum type="arabicPeriod"/>
            </a:pPr>
            <a:r>
              <a:rPr lang="en-US" sz="3200" dirty="0" smtClean="0">
                <a:latin typeface="Perpetua" pitchFamily="18" charset="0"/>
              </a:rPr>
              <a:t>Wastage of water.</a:t>
            </a:r>
          </a:p>
          <a:p>
            <a:pPr marL="457200" indent="-457200">
              <a:buFont typeface="+mj-lt"/>
              <a:buAutoNum type="arabicPeriod"/>
            </a:pPr>
            <a:r>
              <a:rPr lang="en-US" sz="3200" dirty="0" smtClean="0">
                <a:latin typeface="Perpetua" pitchFamily="18" charset="0"/>
              </a:rPr>
              <a:t>Irrigation of plants/garden.</a:t>
            </a:r>
            <a:endParaRPr lang="en-US" sz="4000" dirty="0" smtClean="0">
              <a:latin typeface="Perpetua" pitchFamily="18" charset="0"/>
            </a:endParaRPr>
          </a:p>
          <a:p>
            <a:pPr marL="457200" indent="-457200" algn="just">
              <a:buFont typeface="Arial" pitchFamily="34" charset="0"/>
              <a:buChar char="•"/>
            </a:pPr>
            <a:r>
              <a:rPr lang="en-US" sz="3200" dirty="0" smtClean="0">
                <a:latin typeface="Perpetua" pitchFamily="18" charset="0"/>
              </a:rPr>
              <a:t>Complex technology</a:t>
            </a:r>
          </a:p>
          <a:p>
            <a:pPr marL="457200" indent="-457200" algn="just">
              <a:buFont typeface="Arial" pitchFamily="34" charset="0"/>
              <a:buChar char="•"/>
            </a:pPr>
            <a:r>
              <a:rPr lang="en-US" sz="3200" dirty="0" smtClean="0">
                <a:latin typeface="Perpetua" pitchFamily="18" charset="0"/>
              </a:rPr>
              <a:t>High Cost</a:t>
            </a:r>
          </a:p>
          <a:p>
            <a:pPr algn="just"/>
            <a:endParaRPr lang="en-US" sz="3200" dirty="0" smtClean="0">
              <a:latin typeface="Perpetua" pitchFamily="18" charset="0"/>
            </a:endParaRPr>
          </a:p>
          <a:p>
            <a:endParaRPr lang="en-US" sz="3200" dirty="0" smtClean="0">
              <a:latin typeface="Perpetua" pitchFamily="18" charset="0"/>
            </a:endParaRPr>
          </a:p>
        </p:txBody>
      </p:sp>
    </p:spTree>
    <p:extLst>
      <p:ext uri="{BB962C8B-B14F-4D97-AF65-F5344CB8AC3E}">
        <p14:creationId xmlns:p14="http://schemas.microsoft.com/office/powerpoint/2010/main" val="2381803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476" y="914400"/>
            <a:ext cx="8001000" cy="5734903"/>
          </a:xfrm>
          <a:prstGeom prst="rect">
            <a:avLst/>
          </a:prstGeom>
          <a:noFill/>
        </p:spPr>
        <p:txBody>
          <a:bodyPr wrap="square" rtlCol="0">
            <a:spAutoFit/>
          </a:bodyPr>
          <a:lstStyle/>
          <a:p>
            <a:pPr marL="285750" indent="-285750" algn="just">
              <a:buFont typeface="Arial" pitchFamily="34" charset="0"/>
              <a:buChar char="•"/>
            </a:pPr>
            <a:r>
              <a:rPr lang="en-US" sz="2400" dirty="0" smtClean="0"/>
              <a:t>In  </a:t>
            </a:r>
            <a:r>
              <a:rPr lang="en-US" sz="2400" b="1" dirty="0" smtClean="0"/>
              <a:t>buildtrack</a:t>
            </a:r>
            <a:r>
              <a:rPr lang="en-US" sz="2400" dirty="0" smtClean="0"/>
              <a:t>  security </a:t>
            </a:r>
            <a:r>
              <a:rPr lang="en-US" sz="2400" dirty="0"/>
              <a:t>through CCTV near doors enable users to record and see footage for viewing only i.e. it will not stop theft or crime when it is in progress and thus allow criminals to escape</a:t>
            </a:r>
            <a:r>
              <a:rPr lang="en-US" sz="2400" dirty="0" smtClean="0"/>
              <a:t>.</a:t>
            </a:r>
          </a:p>
          <a:p>
            <a:pPr algn="just"/>
            <a:endParaRPr lang="en-US" sz="2400" dirty="0" smtClean="0"/>
          </a:p>
          <a:p>
            <a:pPr marL="285750" indent="-285750" algn="just">
              <a:buFont typeface="Arial" pitchFamily="34" charset="0"/>
              <a:buChar char="•"/>
            </a:pPr>
            <a:r>
              <a:rPr lang="en-US" sz="2400" dirty="0" smtClean="0"/>
              <a:t> In </a:t>
            </a:r>
            <a:r>
              <a:rPr lang="en-US" sz="2400" dirty="0"/>
              <a:t>proposed system CCTV cameras will detect face and will lock/unlock </a:t>
            </a:r>
            <a:r>
              <a:rPr lang="en-US" sz="2400" dirty="0" smtClean="0"/>
              <a:t>door based on pattern matching and security alerts will also be send when needed</a:t>
            </a:r>
            <a:r>
              <a:rPr lang="en-US" dirty="0" smtClean="0"/>
              <a:t>.</a:t>
            </a:r>
            <a:endParaRPr lang="en-US" dirty="0"/>
          </a:p>
          <a:p>
            <a:pPr marL="285750" indent="-285750">
              <a:buFont typeface="Arial" pitchFamily="34" charset="0"/>
              <a:buChar char="•"/>
            </a:pPr>
            <a:endParaRPr lang="en-US" dirty="0"/>
          </a:p>
          <a:p>
            <a:endParaRPr lang="en-US" dirty="0" smtClean="0"/>
          </a:p>
          <a:p>
            <a:pPr marL="285750" indent="-285750" algn="just">
              <a:spcAft>
                <a:spcPts val="1000"/>
              </a:spcAft>
              <a:buFont typeface="Arial" pitchFamily="34" charset="0"/>
              <a:buChar char="•"/>
            </a:pPr>
            <a:r>
              <a:rPr lang="en-US" sz="2400" b="1" dirty="0" smtClean="0"/>
              <a:t>Curiousfly</a:t>
            </a:r>
            <a:r>
              <a:rPr lang="en-US" sz="2000" dirty="0" smtClean="0"/>
              <a:t> </a:t>
            </a:r>
            <a:r>
              <a:rPr lang="en-US" sz="2400" dirty="0" smtClean="0">
                <a:ea typeface="Times New Roman"/>
                <a:cs typeface="Times New Roman"/>
              </a:rPr>
              <a:t>does</a:t>
            </a:r>
            <a:r>
              <a:rPr lang="en-US" sz="3200" dirty="0" smtClean="0">
                <a:ea typeface="Times New Roman"/>
                <a:cs typeface="Times New Roman"/>
              </a:rPr>
              <a:t> </a:t>
            </a:r>
            <a:r>
              <a:rPr lang="en-US" sz="2400" dirty="0">
                <a:ea typeface="Times New Roman"/>
                <a:cs typeface="Times New Roman"/>
              </a:rPr>
              <a:t>not offer any techniques for solving: - Food waste, </a:t>
            </a:r>
            <a:r>
              <a:rPr lang="en-US" sz="2400" dirty="0" smtClean="0">
                <a:ea typeface="Times New Roman"/>
                <a:cs typeface="Times New Roman"/>
              </a:rPr>
              <a:t>water level monitoring </a:t>
            </a:r>
            <a:r>
              <a:rPr lang="en-US" sz="2400" dirty="0">
                <a:ea typeface="Times New Roman"/>
                <a:cs typeface="Times New Roman"/>
              </a:rPr>
              <a:t>while proposed system </a:t>
            </a:r>
            <a:r>
              <a:rPr lang="en-US" sz="2400" dirty="0" smtClean="0">
                <a:ea typeface="Times New Roman"/>
                <a:cs typeface="Times New Roman"/>
              </a:rPr>
              <a:t>aims to overcome </a:t>
            </a:r>
            <a:r>
              <a:rPr lang="en-US" sz="2400" dirty="0">
                <a:ea typeface="Times New Roman"/>
                <a:cs typeface="Times New Roman"/>
              </a:rPr>
              <a:t>these limitations using app alert system and </a:t>
            </a:r>
            <a:r>
              <a:rPr lang="en-US" sz="2400" dirty="0" smtClean="0">
                <a:ea typeface="Times New Roman"/>
                <a:cs typeface="Times New Roman"/>
              </a:rPr>
              <a:t>sensors. </a:t>
            </a:r>
          </a:p>
          <a:p>
            <a:pPr marL="285750" indent="-285750" algn="just">
              <a:spcAft>
                <a:spcPts val="1000"/>
              </a:spcAft>
              <a:buFont typeface="Arial" pitchFamily="34" charset="0"/>
              <a:buChar char="•"/>
            </a:pPr>
            <a:r>
              <a:rPr lang="en-US" sz="2400" dirty="0" smtClean="0">
                <a:ea typeface="Times New Roman"/>
                <a:cs typeface="Times New Roman"/>
              </a:rPr>
              <a:t>Curiousfly uses more complex technologies but proposed system will not include complex technologies like Amazon echo.</a:t>
            </a:r>
            <a:endParaRPr lang="en-US" sz="2000" dirty="0">
              <a:ea typeface="Times New Roman"/>
              <a:cs typeface="Times New Roman"/>
            </a:endParaRPr>
          </a:p>
          <a:p>
            <a:pPr marL="285750" indent="-285750">
              <a:buFont typeface="Arial" pitchFamily="34" charset="0"/>
              <a:buChar char="•"/>
            </a:pPr>
            <a:endParaRPr lang="en-US" b="1" dirty="0"/>
          </a:p>
        </p:txBody>
      </p:sp>
      <p:sp>
        <p:nvSpPr>
          <p:cNvPr id="6" name="TextBox 5"/>
          <p:cNvSpPr txBox="1"/>
          <p:nvPr/>
        </p:nvSpPr>
        <p:spPr>
          <a:xfrm>
            <a:off x="3124200" y="206514"/>
            <a:ext cx="3352800" cy="707886"/>
          </a:xfrm>
          <a:prstGeom prst="rect">
            <a:avLst/>
          </a:prstGeom>
          <a:noFill/>
        </p:spPr>
        <p:txBody>
          <a:bodyPr wrap="square" rtlCol="0">
            <a:spAutoFit/>
          </a:bodyPr>
          <a:lstStyle/>
          <a:p>
            <a:r>
              <a:rPr lang="en-US" sz="4000" b="1" dirty="0" smtClean="0">
                <a:solidFill>
                  <a:srgbClr val="FF0000"/>
                </a:solidFill>
              </a:rPr>
              <a:t>ANALYSIS</a:t>
            </a:r>
            <a:endParaRPr lang="en-US" sz="4000" b="1" dirty="0">
              <a:solidFill>
                <a:srgbClr val="FF0000"/>
              </a:solidFill>
            </a:endParaRPr>
          </a:p>
        </p:txBody>
      </p:sp>
    </p:spTree>
    <p:extLst>
      <p:ext uri="{BB962C8B-B14F-4D97-AF65-F5344CB8AC3E}">
        <p14:creationId xmlns:p14="http://schemas.microsoft.com/office/powerpoint/2010/main" val="881443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990600"/>
            <a:ext cx="8686800" cy="4893647"/>
          </a:xfrm>
          <a:prstGeom prst="rect">
            <a:avLst/>
          </a:prstGeom>
        </p:spPr>
        <p:txBody>
          <a:bodyPr wrap="square">
            <a:spAutoFit/>
          </a:bodyPr>
          <a:lstStyle/>
          <a:p>
            <a:pPr marL="285750" indent="-285750" algn="just">
              <a:buFont typeface="Arial" pitchFamily="34" charset="0"/>
              <a:buChar char="•"/>
            </a:pPr>
            <a:r>
              <a:rPr lang="en-IN" sz="2400" dirty="0"/>
              <a:t>In </a:t>
            </a:r>
            <a:r>
              <a:rPr lang="en-IN" sz="2400" b="1" dirty="0"/>
              <a:t>drip irrigation</a:t>
            </a:r>
            <a:r>
              <a:rPr lang="en-IN" sz="2400" dirty="0"/>
              <a:t>, manual monitoring is needed for checking the moister level or water level in soil and after checking have to be manually </a:t>
            </a:r>
            <a:r>
              <a:rPr lang="en-IN" sz="2400" dirty="0" smtClean="0"/>
              <a:t>operated.</a:t>
            </a:r>
          </a:p>
          <a:p>
            <a:pPr algn="just"/>
            <a:endParaRPr lang="en-IN" sz="2400" dirty="0" smtClean="0"/>
          </a:p>
          <a:p>
            <a:pPr marL="285750" indent="-285750" algn="just">
              <a:buFont typeface="Arial" pitchFamily="34" charset="0"/>
              <a:buChar char="•"/>
            </a:pPr>
            <a:r>
              <a:rPr lang="en-IN" sz="2400" dirty="0" smtClean="0"/>
              <a:t> To </a:t>
            </a:r>
            <a:r>
              <a:rPr lang="en-IN" sz="2400" dirty="0"/>
              <a:t>overcome </a:t>
            </a:r>
            <a:r>
              <a:rPr lang="en-IN" sz="2400" dirty="0" smtClean="0"/>
              <a:t>this problem we </a:t>
            </a:r>
            <a:r>
              <a:rPr lang="en-IN" sz="2400" dirty="0"/>
              <a:t>introduce an automatic irrigation system which will check the water level in soil automatically and if </a:t>
            </a:r>
            <a:r>
              <a:rPr lang="en-IN" sz="2400" dirty="0" smtClean="0"/>
              <a:t>the soil is very dry an alert will be send. </a:t>
            </a:r>
          </a:p>
          <a:p>
            <a:pPr algn="just">
              <a:lnSpc>
                <a:spcPct val="150000"/>
              </a:lnSpc>
            </a:pPr>
            <a:endParaRPr lang="en-US" sz="3200" kern="150" dirty="0">
              <a:solidFill>
                <a:srgbClr val="000000"/>
              </a:solidFill>
              <a:latin typeface="FreeSans"/>
              <a:ea typeface="DejaVu Sans"/>
              <a:cs typeface="Liberation Sans"/>
            </a:endParaRPr>
          </a:p>
          <a:p>
            <a:pPr marL="285750" indent="-285750" algn="just">
              <a:buFont typeface="Arial" pitchFamily="34" charset="0"/>
              <a:buChar char="•"/>
            </a:pPr>
            <a:r>
              <a:rPr lang="en-US" sz="2400" dirty="0">
                <a:solidFill>
                  <a:srgbClr val="222222"/>
                </a:solidFill>
                <a:ea typeface="Times New Roman"/>
              </a:rPr>
              <a:t>I</a:t>
            </a:r>
            <a:r>
              <a:rPr lang="en-US" sz="2400" dirty="0" smtClean="0">
                <a:solidFill>
                  <a:srgbClr val="222222"/>
                </a:solidFill>
                <a:ea typeface="Times New Roman"/>
              </a:rPr>
              <a:t>n drip irrigation, </a:t>
            </a:r>
            <a:r>
              <a:rPr lang="en-US" sz="2400" dirty="0">
                <a:solidFill>
                  <a:srgbClr val="222222"/>
                </a:solidFill>
                <a:ea typeface="Times New Roman"/>
              </a:rPr>
              <a:t>there are no techniques for identifying the water level in the water tank when it is </a:t>
            </a:r>
            <a:r>
              <a:rPr lang="en-US" sz="2400" dirty="0" smtClean="0">
                <a:solidFill>
                  <a:srgbClr val="222222"/>
                </a:solidFill>
                <a:ea typeface="Times New Roman"/>
              </a:rPr>
              <a:t>low. But</a:t>
            </a:r>
            <a:r>
              <a:rPr lang="en-US" sz="2400" dirty="0">
                <a:solidFill>
                  <a:srgbClr val="222222"/>
                </a:solidFill>
                <a:ea typeface="Times New Roman"/>
              </a:rPr>
              <a:t> in proposed </a:t>
            </a:r>
            <a:r>
              <a:rPr lang="en-US" sz="2400" dirty="0" smtClean="0">
                <a:solidFill>
                  <a:srgbClr val="222222"/>
                </a:solidFill>
                <a:ea typeface="Times New Roman"/>
              </a:rPr>
              <a:t>system when low level of water is identified. Water will be automatically filled by the proposed IOT system.</a:t>
            </a:r>
            <a:endParaRPr lang="en-US" sz="2400" dirty="0"/>
          </a:p>
        </p:txBody>
      </p:sp>
    </p:spTree>
    <p:extLst>
      <p:ext uri="{BB962C8B-B14F-4D97-AF65-F5344CB8AC3E}">
        <p14:creationId xmlns:p14="http://schemas.microsoft.com/office/powerpoint/2010/main" val="226104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0560" y="762000"/>
            <a:ext cx="8077200" cy="1938992"/>
          </a:xfrm>
          <a:prstGeom prst="rect">
            <a:avLst/>
          </a:prstGeom>
        </p:spPr>
        <p:txBody>
          <a:bodyPr wrap="square">
            <a:spAutoFit/>
          </a:bodyPr>
          <a:lstStyle/>
          <a:p>
            <a:pPr marL="285750" indent="-285750" algn="just">
              <a:buFont typeface="Arial" pitchFamily="34" charset="0"/>
              <a:buChar char="•"/>
            </a:pPr>
            <a:r>
              <a:rPr lang="en-IN" sz="2400" b="1" dirty="0" smtClean="0"/>
              <a:t>Smart bin </a:t>
            </a:r>
            <a:r>
              <a:rPr lang="en-IN" sz="2400" dirty="0"/>
              <a:t>is </a:t>
            </a:r>
            <a:r>
              <a:rPr lang="en-IN" sz="2400" dirty="0" smtClean="0"/>
              <a:t>a  automatic waste </a:t>
            </a:r>
            <a:r>
              <a:rPr lang="en-IN" sz="2400" dirty="0"/>
              <a:t>collection </a:t>
            </a:r>
            <a:r>
              <a:rPr lang="en-IN" sz="2400" dirty="0" smtClean="0"/>
              <a:t>service. But it is limited to metropolitan cities. In </a:t>
            </a:r>
            <a:r>
              <a:rPr lang="en-IN" sz="2400" dirty="0"/>
              <a:t>I</a:t>
            </a:r>
            <a:r>
              <a:rPr lang="en-IN" sz="2400" dirty="0" smtClean="0"/>
              <a:t>ndia Smart bin’s service is not available. </a:t>
            </a:r>
          </a:p>
          <a:p>
            <a:pPr algn="just"/>
            <a:endParaRPr lang="en-IN" sz="2400" dirty="0" smtClean="0"/>
          </a:p>
          <a:p>
            <a:pPr marL="285750" indent="-285750" algn="just">
              <a:buFont typeface="Arial" pitchFamily="34" charset="0"/>
              <a:buChar char="•"/>
            </a:pPr>
            <a:r>
              <a:rPr lang="en-IN" sz="2400" dirty="0" smtClean="0"/>
              <a:t>In the proposed system we will introduce solutions to manage this problem by implementing services similar to ‘Smart bin’. </a:t>
            </a:r>
            <a:endParaRPr lang="en-US" sz="2400" dirty="0"/>
          </a:p>
        </p:txBody>
      </p:sp>
      <p:sp>
        <p:nvSpPr>
          <p:cNvPr id="5" name="Rectangle 4"/>
          <p:cNvSpPr/>
          <p:nvPr/>
        </p:nvSpPr>
        <p:spPr>
          <a:xfrm>
            <a:off x="716280" y="2590799"/>
            <a:ext cx="7802880" cy="1200329"/>
          </a:xfrm>
          <a:prstGeom prst="rect">
            <a:avLst/>
          </a:prstGeom>
        </p:spPr>
        <p:txBody>
          <a:bodyPr wrap="square">
            <a:spAutoFit/>
          </a:bodyPr>
          <a:lstStyle/>
          <a:p>
            <a:pPr marL="342900" indent="-342900">
              <a:buFont typeface="Arial" pitchFamily="34" charset="0"/>
              <a:buChar char="•"/>
            </a:pPr>
            <a:endParaRPr lang="en-US" sz="2400" dirty="0" smtClean="0"/>
          </a:p>
          <a:p>
            <a:pPr marL="342900" indent="-342900" algn="just">
              <a:buFont typeface="Arial" pitchFamily="34" charset="0"/>
              <a:buChar char="•"/>
            </a:pPr>
            <a:r>
              <a:rPr lang="en-US" sz="2400" dirty="0" smtClean="0"/>
              <a:t>In this study, existing products in the chosen domain were analyzed. </a:t>
            </a:r>
            <a:endParaRPr lang="en-US" sz="2400" dirty="0"/>
          </a:p>
        </p:txBody>
      </p:sp>
      <p:sp>
        <p:nvSpPr>
          <p:cNvPr id="6" name="Rectangle 5"/>
          <p:cNvSpPr/>
          <p:nvPr/>
        </p:nvSpPr>
        <p:spPr>
          <a:xfrm>
            <a:off x="716280" y="3689753"/>
            <a:ext cx="7620000" cy="1569660"/>
          </a:xfrm>
          <a:prstGeom prst="rect">
            <a:avLst/>
          </a:prstGeom>
        </p:spPr>
        <p:txBody>
          <a:bodyPr wrap="square">
            <a:spAutoFit/>
          </a:bodyPr>
          <a:lstStyle/>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Design </a:t>
            </a:r>
            <a:r>
              <a:rPr lang="en-US" sz="2400" dirty="0"/>
              <a:t>of new system will include all necessary features of existing system with needed modification. New system will be combination of all four products studied.</a:t>
            </a:r>
          </a:p>
        </p:txBody>
      </p:sp>
    </p:spTree>
    <p:extLst>
      <p:ext uri="{BB962C8B-B14F-4D97-AF65-F5344CB8AC3E}">
        <p14:creationId xmlns:p14="http://schemas.microsoft.com/office/powerpoint/2010/main" val="1568361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301" y="2274838"/>
            <a:ext cx="8534400" cy="3970318"/>
          </a:xfrm>
          <a:prstGeom prst="rect">
            <a:avLst/>
          </a:prstGeom>
        </p:spPr>
        <p:txBody>
          <a:bodyPr wrap="square">
            <a:spAutoFit/>
          </a:bodyPr>
          <a:lstStyle/>
          <a:p>
            <a:pPr algn="just"/>
            <a:r>
              <a:rPr lang="en-US" sz="2800" dirty="0" smtClean="0"/>
              <a:t>In the </a:t>
            </a:r>
            <a:r>
              <a:rPr lang="en-US" sz="2800" dirty="0"/>
              <a:t>recent decades urbanization has increased </a:t>
            </a:r>
            <a:r>
              <a:rPr lang="en-US" sz="2800" dirty="0" smtClean="0"/>
              <a:t>tremendously which lead to more </a:t>
            </a:r>
            <a:r>
              <a:rPr lang="en-US" sz="2800" dirty="0"/>
              <a:t>commercial buildings &amp; </a:t>
            </a:r>
            <a:r>
              <a:rPr lang="en-US" sz="2800" dirty="0" smtClean="0"/>
              <a:t>houses. This results in the following problems:</a:t>
            </a:r>
          </a:p>
          <a:p>
            <a:pPr marL="457200" indent="-457200" algn="just">
              <a:buFont typeface="Arial" pitchFamily="34" charset="0"/>
              <a:buChar char="•"/>
            </a:pPr>
            <a:r>
              <a:rPr lang="en-US" sz="2800" dirty="0" smtClean="0"/>
              <a:t> Wastage of electricity due to negligent use by  consumers.</a:t>
            </a:r>
          </a:p>
          <a:p>
            <a:pPr marL="457200" indent="-457200" algn="just">
              <a:buFont typeface="Arial" pitchFamily="34" charset="0"/>
              <a:buChar char="•"/>
            </a:pPr>
            <a:r>
              <a:rPr lang="en-US" sz="2800" dirty="0" smtClean="0"/>
              <a:t> Inefficient and time consuming irrigation methods for garden/farm.</a:t>
            </a:r>
          </a:p>
          <a:p>
            <a:pPr marL="457200" indent="-457200" algn="just">
              <a:buFont typeface="Arial" pitchFamily="34" charset="0"/>
              <a:buChar char="•"/>
            </a:pPr>
            <a:r>
              <a:rPr lang="en-US" sz="2800" dirty="0" smtClean="0"/>
              <a:t>Improper waste management at buildings.</a:t>
            </a:r>
          </a:p>
          <a:p>
            <a:pPr marL="457200" indent="-457200" algn="just">
              <a:buFont typeface="Arial" pitchFamily="34" charset="0"/>
              <a:buChar char="•"/>
            </a:pPr>
            <a:endParaRPr lang="en-US" sz="2800" dirty="0" smtClean="0"/>
          </a:p>
          <a:p>
            <a:pPr marL="457200" indent="-457200" algn="just">
              <a:buFont typeface="Arial" pitchFamily="34" charset="0"/>
              <a:buChar char="•"/>
            </a:pPr>
            <a:endParaRPr lang="en-US" sz="2800" dirty="0"/>
          </a:p>
        </p:txBody>
      </p:sp>
      <p:sp>
        <p:nvSpPr>
          <p:cNvPr id="5" name="Rectangle 4"/>
          <p:cNvSpPr/>
          <p:nvPr/>
        </p:nvSpPr>
        <p:spPr>
          <a:xfrm>
            <a:off x="914400" y="1676400"/>
            <a:ext cx="3077124" cy="523220"/>
          </a:xfrm>
          <a:prstGeom prst="rect">
            <a:avLst/>
          </a:prstGeom>
        </p:spPr>
        <p:txBody>
          <a:bodyPr wrap="none">
            <a:spAutoFit/>
          </a:bodyPr>
          <a:lstStyle/>
          <a:p>
            <a:r>
              <a:rPr lang="en-IN" sz="2800" b="1" dirty="0"/>
              <a:t>Problem Statement</a:t>
            </a:r>
          </a:p>
        </p:txBody>
      </p:sp>
      <p:sp>
        <p:nvSpPr>
          <p:cNvPr id="6" name="Rectangle 5"/>
          <p:cNvSpPr/>
          <p:nvPr/>
        </p:nvSpPr>
        <p:spPr>
          <a:xfrm>
            <a:off x="3124200" y="609600"/>
            <a:ext cx="3140603" cy="707886"/>
          </a:xfrm>
          <a:prstGeom prst="rect">
            <a:avLst/>
          </a:prstGeom>
        </p:spPr>
        <p:txBody>
          <a:bodyPr wrap="none">
            <a:spAutoFit/>
          </a:bodyPr>
          <a:lstStyle/>
          <a:p>
            <a:r>
              <a:rPr lang="en-IN" sz="4000" b="1" dirty="0">
                <a:solidFill>
                  <a:schemeClr val="accent1"/>
                </a:solidFill>
              </a:rPr>
              <a:t>Design Phase </a:t>
            </a:r>
            <a:endParaRPr lang="en-US" sz="4000" b="1" dirty="0">
              <a:solidFill>
                <a:schemeClr val="accent1"/>
              </a:solidFill>
            </a:endParaRPr>
          </a:p>
        </p:txBody>
      </p:sp>
    </p:spTree>
    <p:extLst>
      <p:ext uri="{BB962C8B-B14F-4D97-AF65-F5344CB8AC3E}">
        <p14:creationId xmlns:p14="http://schemas.microsoft.com/office/powerpoint/2010/main" val="5703641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219432"/>
            <a:ext cx="8036560" cy="2523768"/>
          </a:xfrm>
          <a:prstGeom prst="rect">
            <a:avLst/>
          </a:prstGeom>
        </p:spPr>
        <p:txBody>
          <a:bodyPr wrap="square">
            <a:spAutoFit/>
          </a:bodyPr>
          <a:lstStyle/>
          <a:p>
            <a:pPr algn="just"/>
            <a:r>
              <a:rPr lang="en-US" sz="2800" dirty="0" smtClean="0"/>
              <a:t>The </a:t>
            </a:r>
            <a:r>
              <a:rPr lang="en-US" sz="2800" dirty="0"/>
              <a:t>proposed system presents an approach for smart  automation  using Internet of </a:t>
            </a:r>
            <a:r>
              <a:rPr lang="en-US" sz="2800" dirty="0" smtClean="0"/>
              <a:t>Things technology.</a:t>
            </a:r>
          </a:p>
          <a:p>
            <a:pPr algn="just"/>
            <a:r>
              <a:rPr lang="en-US" sz="2800" dirty="0" smtClean="0"/>
              <a:t>This project aims to give the following solutions through mobile application:</a:t>
            </a:r>
          </a:p>
          <a:p>
            <a:pPr algn="just"/>
            <a:endParaRPr lang="en-US" sz="2800" dirty="0"/>
          </a:p>
          <a:p>
            <a:pPr algn="just"/>
            <a:endParaRPr lang="en-US" dirty="0"/>
          </a:p>
        </p:txBody>
      </p:sp>
      <p:sp>
        <p:nvSpPr>
          <p:cNvPr id="2" name="Rectangle 1"/>
          <p:cNvSpPr/>
          <p:nvPr/>
        </p:nvSpPr>
        <p:spPr>
          <a:xfrm>
            <a:off x="228600" y="2133600"/>
            <a:ext cx="8763000" cy="3908762"/>
          </a:xfrm>
          <a:prstGeom prst="rect">
            <a:avLst/>
          </a:prstGeom>
        </p:spPr>
        <p:txBody>
          <a:bodyPr wrap="square">
            <a:spAutoFit/>
          </a:bodyPr>
          <a:lstStyle/>
          <a:p>
            <a:pPr marL="457200" indent="-457200">
              <a:buFont typeface="Arial" pitchFamily="34" charset="0"/>
              <a:buChar char="•"/>
            </a:pPr>
            <a:r>
              <a:rPr lang="en-US" sz="2800" u="sng" dirty="0" smtClean="0">
                <a:latin typeface="Perpetua" pitchFamily="18" charset="0"/>
              </a:rPr>
              <a:t>Smart Security System:</a:t>
            </a:r>
          </a:p>
          <a:p>
            <a:pPr marL="514350" indent="-514350">
              <a:buFont typeface="+mj-lt"/>
              <a:buAutoNum type="arabicPeriod"/>
            </a:pPr>
            <a:r>
              <a:rPr lang="en-US" sz="2400" dirty="0" smtClean="0">
                <a:latin typeface="Perpetua" pitchFamily="18" charset="0"/>
              </a:rPr>
              <a:t>Automatic and Semi-Automatic unlocking/locking facility based on face recognition.</a:t>
            </a:r>
          </a:p>
          <a:p>
            <a:pPr marL="514350" indent="-514350">
              <a:buFont typeface="+mj-lt"/>
              <a:buAutoNum type="arabicPeriod"/>
            </a:pPr>
            <a:r>
              <a:rPr lang="en-US" sz="2400" dirty="0" smtClean="0">
                <a:latin typeface="Perpetua" pitchFamily="18" charset="0"/>
              </a:rPr>
              <a:t>Alert sending facility.</a:t>
            </a:r>
          </a:p>
          <a:p>
            <a:endParaRPr lang="en-US" sz="2400" dirty="0" smtClean="0">
              <a:latin typeface="Perpetua" pitchFamily="18" charset="0"/>
            </a:endParaRPr>
          </a:p>
          <a:p>
            <a:pPr marL="457200" indent="-457200">
              <a:buFont typeface="Arial" pitchFamily="34" charset="0"/>
              <a:buChar char="•"/>
            </a:pPr>
            <a:r>
              <a:rPr lang="en-US" sz="2800" u="sng" dirty="0">
                <a:latin typeface="Perpetua" pitchFamily="18" charset="0"/>
              </a:rPr>
              <a:t>E</a:t>
            </a:r>
            <a:r>
              <a:rPr lang="en-US" sz="2800" u="sng" dirty="0" smtClean="0">
                <a:latin typeface="Perpetua" pitchFamily="18" charset="0"/>
              </a:rPr>
              <a:t>nergy  saving solutions</a:t>
            </a:r>
            <a:r>
              <a:rPr lang="en-US" sz="2800" dirty="0" smtClean="0">
                <a:latin typeface="Perpetua" pitchFamily="18" charset="0"/>
              </a:rPr>
              <a:t>: </a:t>
            </a:r>
          </a:p>
          <a:p>
            <a:pPr marL="514350" indent="-514350" algn="just">
              <a:buFont typeface="+mj-lt"/>
              <a:buAutoNum type="arabicPeriod"/>
            </a:pPr>
            <a:r>
              <a:rPr lang="en-US" sz="2400" dirty="0" smtClean="0">
                <a:latin typeface="Perpetua" pitchFamily="18" charset="0"/>
              </a:rPr>
              <a:t>Sensor control lighting which can be used at front </a:t>
            </a:r>
            <a:r>
              <a:rPr lang="en-US" sz="2400" dirty="0" err="1" smtClean="0">
                <a:latin typeface="Perpetua" pitchFamily="18" charset="0"/>
              </a:rPr>
              <a:t>door,cooridors</a:t>
            </a:r>
            <a:r>
              <a:rPr lang="en-US" sz="2400" dirty="0" smtClean="0">
                <a:latin typeface="Perpetua" pitchFamily="18" charset="0"/>
              </a:rPr>
              <a:t>, garage. </a:t>
            </a:r>
          </a:p>
          <a:p>
            <a:pPr marL="514350" indent="-514350" algn="just">
              <a:buFont typeface="+mj-lt"/>
              <a:buAutoNum type="arabicPeriod"/>
            </a:pPr>
            <a:r>
              <a:rPr lang="en-US" sz="2400" dirty="0" smtClean="0">
                <a:latin typeface="Perpetua" pitchFamily="18" charset="0"/>
              </a:rPr>
              <a:t>Monitor data generated from analog sensors (humidity and temperature).</a:t>
            </a:r>
          </a:p>
          <a:p>
            <a:pPr marL="514350" indent="-514350" algn="just">
              <a:buFont typeface="+mj-lt"/>
              <a:buAutoNum type="arabicPeriod"/>
            </a:pPr>
            <a:r>
              <a:rPr lang="en-US" sz="2400" dirty="0" smtClean="0">
                <a:latin typeface="Perpetua" pitchFamily="18" charset="0"/>
              </a:rPr>
              <a:t>Easy </a:t>
            </a:r>
            <a:r>
              <a:rPr lang="en-US" sz="2400" dirty="0">
                <a:latin typeface="Perpetua" pitchFamily="18" charset="0"/>
              </a:rPr>
              <a:t> </a:t>
            </a:r>
            <a:r>
              <a:rPr lang="en-US" sz="2400" dirty="0" smtClean="0">
                <a:latin typeface="Perpetua" pitchFamily="18" charset="0"/>
              </a:rPr>
              <a:t>control of  lights/devices through app.</a:t>
            </a:r>
          </a:p>
        </p:txBody>
      </p:sp>
    </p:spTree>
    <p:extLst>
      <p:ext uri="{BB962C8B-B14F-4D97-AF65-F5344CB8AC3E}">
        <p14:creationId xmlns:p14="http://schemas.microsoft.com/office/powerpoint/2010/main" val="874206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380" y="-159306"/>
            <a:ext cx="8001000" cy="7017306"/>
          </a:xfrm>
          <a:prstGeom prst="rect">
            <a:avLst/>
          </a:prstGeom>
        </p:spPr>
        <p:txBody>
          <a:bodyPr wrap="square">
            <a:spAutoFit/>
          </a:bodyPr>
          <a:lstStyle/>
          <a:p>
            <a:pPr>
              <a:lnSpc>
                <a:spcPct val="150000"/>
              </a:lnSpc>
            </a:pPr>
            <a:endParaRPr lang="en-US" dirty="0" smtClean="0"/>
          </a:p>
          <a:p>
            <a:pPr>
              <a:lnSpc>
                <a:spcPct val="150000"/>
              </a:lnSpc>
            </a:pPr>
            <a:r>
              <a:rPr lang="en-US" sz="2400" dirty="0" smtClean="0"/>
              <a:t>7.  Use </a:t>
            </a:r>
            <a:r>
              <a:rPr lang="en-US" sz="2400" dirty="0"/>
              <a:t>Case Diagram</a:t>
            </a:r>
          </a:p>
          <a:p>
            <a:pPr marL="342900" indent="-342900">
              <a:lnSpc>
                <a:spcPct val="150000"/>
              </a:lnSpc>
              <a:buAutoNum type="arabicPeriod" startAt="8"/>
            </a:pPr>
            <a:r>
              <a:rPr lang="en-US" sz="2400" dirty="0" smtClean="0"/>
              <a:t>Use </a:t>
            </a:r>
            <a:r>
              <a:rPr lang="en-US" sz="2400" dirty="0"/>
              <a:t>Case specification with UI </a:t>
            </a:r>
            <a:r>
              <a:rPr lang="en-US" sz="2400" dirty="0" smtClean="0"/>
              <a:t>Designs</a:t>
            </a:r>
          </a:p>
          <a:p>
            <a:pPr marL="342900" indent="-342900">
              <a:lnSpc>
                <a:spcPct val="150000"/>
              </a:lnSpc>
              <a:buAutoNum type="arabicPeriod" startAt="8"/>
            </a:pPr>
            <a:r>
              <a:rPr lang="en-US" sz="2400" dirty="0" smtClean="0"/>
              <a:t>Database Design</a:t>
            </a:r>
          </a:p>
          <a:p>
            <a:pPr marL="342900" indent="-342900">
              <a:lnSpc>
                <a:spcPct val="150000"/>
              </a:lnSpc>
              <a:buAutoNum type="arabicPeriod" startAt="8"/>
            </a:pPr>
            <a:r>
              <a:rPr lang="en-US" sz="2400" dirty="0" smtClean="0"/>
              <a:t>Class diagram</a:t>
            </a:r>
          </a:p>
          <a:p>
            <a:pPr marL="342900" indent="-342900">
              <a:lnSpc>
                <a:spcPct val="150000"/>
              </a:lnSpc>
              <a:buAutoNum type="arabicPeriod" startAt="8"/>
            </a:pPr>
            <a:r>
              <a:rPr lang="en-US" sz="2400" dirty="0" smtClean="0"/>
              <a:t>Class Table</a:t>
            </a:r>
          </a:p>
          <a:p>
            <a:pPr marL="342900" indent="-342900">
              <a:lnSpc>
                <a:spcPct val="150000"/>
              </a:lnSpc>
              <a:buAutoNum type="arabicPeriod" startAt="8"/>
            </a:pPr>
            <a:r>
              <a:rPr lang="en-US" sz="2400" dirty="0" smtClean="0"/>
              <a:t>Implementation  details-Hardware requirements and software  requirements.</a:t>
            </a:r>
          </a:p>
          <a:p>
            <a:pPr marL="342900" indent="-342900">
              <a:lnSpc>
                <a:spcPct val="150000"/>
              </a:lnSpc>
              <a:buAutoNum type="arabicPeriod" startAt="8"/>
            </a:pPr>
            <a:r>
              <a:rPr lang="en-US" sz="2400" dirty="0" smtClean="0"/>
              <a:t>Screenshots</a:t>
            </a:r>
          </a:p>
          <a:p>
            <a:pPr marL="342900" indent="-342900">
              <a:lnSpc>
                <a:spcPct val="150000"/>
              </a:lnSpc>
              <a:buAutoNum type="arabicPeriod" startAt="8"/>
            </a:pPr>
            <a:r>
              <a:rPr lang="en-US" sz="2400" dirty="0" smtClean="0"/>
              <a:t>Future Works Suggested</a:t>
            </a:r>
          </a:p>
          <a:p>
            <a:pPr marL="342900" indent="-342900">
              <a:lnSpc>
                <a:spcPct val="150000"/>
              </a:lnSpc>
              <a:buAutoNum type="arabicPeriod" startAt="8"/>
            </a:pPr>
            <a:r>
              <a:rPr lang="en-US" sz="2400" dirty="0" smtClean="0"/>
              <a:t>Conclusion</a:t>
            </a:r>
          </a:p>
          <a:p>
            <a:pPr marL="342900" indent="-342900">
              <a:lnSpc>
                <a:spcPct val="150000"/>
              </a:lnSpc>
              <a:buAutoNum type="arabicPeriod" startAt="8"/>
            </a:pPr>
            <a:r>
              <a:rPr lang="en-US" sz="2400" dirty="0" smtClean="0"/>
              <a:t>References</a:t>
            </a:r>
          </a:p>
          <a:p>
            <a:pPr>
              <a:lnSpc>
                <a:spcPct val="150000"/>
              </a:lnSpc>
            </a:pPr>
            <a:endParaRPr lang="en-US" dirty="0"/>
          </a:p>
        </p:txBody>
      </p:sp>
    </p:spTree>
    <p:extLst>
      <p:ext uri="{BB962C8B-B14F-4D97-AF65-F5344CB8AC3E}">
        <p14:creationId xmlns:p14="http://schemas.microsoft.com/office/powerpoint/2010/main" val="108822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371600"/>
            <a:ext cx="8001000" cy="3200876"/>
          </a:xfrm>
          <a:prstGeom prst="rect">
            <a:avLst/>
          </a:prstGeom>
        </p:spPr>
        <p:txBody>
          <a:bodyPr wrap="square">
            <a:spAutoFit/>
          </a:bodyPr>
          <a:lstStyle/>
          <a:p>
            <a:pPr marL="457200" indent="-457200" algn="just">
              <a:buFont typeface="Arial" pitchFamily="34" charset="0"/>
              <a:buChar char="•"/>
            </a:pPr>
            <a:r>
              <a:rPr lang="en-US" sz="2800" u="sng" dirty="0">
                <a:latin typeface="Perpetua" pitchFamily="18" charset="0"/>
              </a:rPr>
              <a:t>Waste management solution: </a:t>
            </a:r>
            <a:endParaRPr lang="en-US" sz="2800" u="sng" dirty="0" smtClean="0">
              <a:latin typeface="Perpetua" pitchFamily="18" charset="0"/>
            </a:endParaRPr>
          </a:p>
          <a:p>
            <a:pPr algn="just"/>
            <a:r>
              <a:rPr lang="en-US" sz="2800" b="1" dirty="0" smtClean="0">
                <a:latin typeface="Perpetua" pitchFamily="18" charset="0"/>
              </a:rPr>
              <a:t> </a:t>
            </a:r>
            <a:r>
              <a:rPr lang="en-US" sz="2400" dirty="0" err="1" smtClean="0">
                <a:latin typeface="Perpetua" pitchFamily="18" charset="0"/>
              </a:rPr>
              <a:t>Iot</a:t>
            </a:r>
            <a:r>
              <a:rPr lang="en-US" sz="2400" dirty="0" smtClean="0">
                <a:latin typeface="Perpetua" pitchFamily="18" charset="0"/>
              </a:rPr>
              <a:t> fill – level check sensors and efficient route tracking  technique for the containers  requiring services.</a:t>
            </a:r>
          </a:p>
          <a:p>
            <a:pPr algn="just"/>
            <a:endParaRPr lang="en-US" sz="2400" b="1" dirty="0" smtClean="0">
              <a:latin typeface="Perpetua" pitchFamily="18" charset="0"/>
            </a:endParaRPr>
          </a:p>
          <a:p>
            <a:pPr marL="457200" indent="-457200" algn="just">
              <a:buFont typeface="Arial" pitchFamily="34" charset="0"/>
              <a:buChar char="•"/>
            </a:pPr>
            <a:r>
              <a:rPr lang="en-US" sz="2800" u="sng" dirty="0" err="1" smtClean="0">
                <a:latin typeface="Perpetua" pitchFamily="18" charset="0"/>
              </a:rPr>
              <a:t>Wifi</a:t>
            </a:r>
            <a:r>
              <a:rPr lang="en-US" sz="2800" u="sng" dirty="0" smtClean="0">
                <a:latin typeface="Perpetua" pitchFamily="18" charset="0"/>
              </a:rPr>
              <a:t> </a:t>
            </a:r>
            <a:r>
              <a:rPr lang="en-US" sz="2800" u="sng" dirty="0">
                <a:latin typeface="Perpetua" pitchFamily="18" charset="0"/>
              </a:rPr>
              <a:t>enabled  </a:t>
            </a:r>
            <a:r>
              <a:rPr lang="en-US" sz="2800" u="sng" dirty="0" smtClean="0">
                <a:latin typeface="Perpetua" pitchFamily="18" charset="0"/>
              </a:rPr>
              <a:t>Irrigation method: </a:t>
            </a:r>
          </a:p>
          <a:p>
            <a:pPr algn="just"/>
            <a:endParaRPr lang="en-US" sz="2800" u="sng" dirty="0" smtClean="0">
              <a:latin typeface="Perpetua" pitchFamily="18" charset="0"/>
            </a:endParaRPr>
          </a:p>
          <a:p>
            <a:pPr algn="just"/>
            <a:r>
              <a:rPr lang="en-US" sz="1100" b="1" dirty="0" smtClean="0">
                <a:latin typeface="Perpetua" pitchFamily="18" charset="0"/>
              </a:rPr>
              <a:t>           </a:t>
            </a:r>
            <a:r>
              <a:rPr lang="en-US" sz="2400" dirty="0" smtClean="0">
                <a:latin typeface="Perpetua" pitchFamily="18" charset="0"/>
              </a:rPr>
              <a:t>                 </a:t>
            </a:r>
            <a:r>
              <a:rPr lang="en-US" sz="1100" b="1" dirty="0" smtClean="0">
                <a:latin typeface="Perpetua" pitchFamily="18" charset="0"/>
              </a:rPr>
              <a:t>                </a:t>
            </a:r>
            <a:r>
              <a:rPr lang="en-US" b="1" dirty="0">
                <a:latin typeface="Perpetua" pitchFamily="18" charset="0"/>
              </a:rPr>
              <a:t/>
            </a:r>
            <a:br>
              <a:rPr lang="en-US" b="1" dirty="0">
                <a:latin typeface="Perpetua" pitchFamily="18" charset="0"/>
              </a:rPr>
            </a:br>
            <a:endParaRPr lang="en-US" b="1" dirty="0">
              <a:latin typeface="Perpetua" pitchFamily="18" charset="0"/>
            </a:endParaRPr>
          </a:p>
        </p:txBody>
      </p:sp>
      <p:sp>
        <p:nvSpPr>
          <p:cNvPr id="5" name="TextBox 4"/>
          <p:cNvSpPr txBox="1"/>
          <p:nvPr/>
        </p:nvSpPr>
        <p:spPr>
          <a:xfrm>
            <a:off x="571500" y="3657600"/>
            <a:ext cx="7620000" cy="1569660"/>
          </a:xfrm>
          <a:prstGeom prst="rect">
            <a:avLst/>
          </a:prstGeom>
          <a:noFill/>
        </p:spPr>
        <p:txBody>
          <a:bodyPr wrap="square" rtlCol="0">
            <a:spAutoFit/>
          </a:bodyPr>
          <a:lstStyle/>
          <a:p>
            <a:pPr marL="342900" indent="-342900">
              <a:buFont typeface="+mj-lt"/>
              <a:buAutoNum type="arabicPeriod"/>
            </a:pPr>
            <a:r>
              <a:rPr lang="en-US" sz="2400" dirty="0" smtClean="0"/>
              <a:t>Sensor based moisture level test.</a:t>
            </a:r>
          </a:p>
          <a:p>
            <a:pPr marL="342900" indent="-342900">
              <a:buFont typeface="+mj-lt"/>
              <a:buAutoNum type="arabicPeriod"/>
            </a:pPr>
            <a:r>
              <a:rPr lang="en-US" sz="2400" dirty="0" smtClean="0"/>
              <a:t>Monitor data and activate pump through our ‘Smart Room’ app.</a:t>
            </a:r>
          </a:p>
          <a:p>
            <a:pPr marL="342900" indent="-342900">
              <a:buFont typeface="+mj-lt"/>
              <a:buAutoNum type="arabicPeriod"/>
            </a:pPr>
            <a:r>
              <a:rPr lang="en-US" sz="2400" dirty="0" smtClean="0"/>
              <a:t>Automatic water checking and filling.</a:t>
            </a:r>
          </a:p>
          <a:p>
            <a:pPr marL="342900" indent="-342900">
              <a:buFont typeface="+mj-lt"/>
              <a:buAutoNum type="arabicPeriod"/>
            </a:pPr>
            <a:r>
              <a:rPr lang="en-US" sz="2400" dirty="0" smtClean="0"/>
              <a:t>Alert receiving. </a:t>
            </a:r>
            <a:endParaRPr lang="en-US" sz="2400" dirty="0"/>
          </a:p>
        </p:txBody>
      </p:sp>
    </p:spTree>
    <p:extLst>
      <p:ext uri="{BB962C8B-B14F-4D97-AF65-F5344CB8AC3E}">
        <p14:creationId xmlns:p14="http://schemas.microsoft.com/office/powerpoint/2010/main" val="38414234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 y="538480"/>
            <a:ext cx="8763000" cy="5878532"/>
          </a:xfrm>
          <a:prstGeom prst="rect">
            <a:avLst/>
          </a:prstGeom>
        </p:spPr>
        <p:txBody>
          <a:bodyPr wrap="square">
            <a:spAutoFit/>
          </a:bodyPr>
          <a:lstStyle/>
          <a:p>
            <a:r>
              <a:rPr lang="en-US" sz="3200" b="1" dirty="0">
                <a:solidFill>
                  <a:srgbClr val="FF0000"/>
                </a:solidFill>
              </a:rPr>
              <a:t>Aim and Objectives </a:t>
            </a:r>
            <a:endParaRPr lang="en-US" sz="3200" b="1" dirty="0" smtClean="0">
              <a:solidFill>
                <a:srgbClr val="FF0000"/>
              </a:solidFill>
            </a:endParaRPr>
          </a:p>
          <a:p>
            <a:endParaRPr lang="en-US" sz="2400" dirty="0"/>
          </a:p>
          <a:p>
            <a:r>
              <a:rPr lang="en-US" sz="2400" dirty="0" smtClean="0"/>
              <a:t>This project addresses </a:t>
            </a:r>
            <a:r>
              <a:rPr lang="en-US" sz="2400" dirty="0"/>
              <a:t>an </a:t>
            </a:r>
            <a:r>
              <a:rPr lang="en-US" sz="2400" dirty="0" err="1"/>
              <a:t>IoT</a:t>
            </a:r>
            <a:r>
              <a:rPr lang="en-US" sz="2400" dirty="0"/>
              <a:t> software-based approach  </a:t>
            </a:r>
            <a:r>
              <a:rPr lang="en-US" sz="2400" dirty="0" smtClean="0"/>
              <a:t>in the </a:t>
            </a:r>
            <a:r>
              <a:rPr lang="en-US" sz="2400" dirty="0"/>
              <a:t>field of </a:t>
            </a:r>
            <a:r>
              <a:rPr lang="en-US" sz="2400" dirty="0" smtClean="0"/>
              <a:t> Home Automation</a:t>
            </a:r>
            <a:r>
              <a:rPr lang="en-US" sz="2400" dirty="0"/>
              <a:t>. Common </a:t>
            </a:r>
            <a:r>
              <a:rPr lang="en-US" sz="2400" dirty="0" smtClean="0"/>
              <a:t>features  </a:t>
            </a:r>
            <a:r>
              <a:rPr lang="en-US" sz="2400" dirty="0"/>
              <a:t>include </a:t>
            </a:r>
            <a:r>
              <a:rPr lang="en-US" sz="2400" dirty="0" smtClean="0"/>
              <a:t>:</a:t>
            </a:r>
          </a:p>
          <a:p>
            <a:pPr marL="285750" indent="-285750">
              <a:buFont typeface="Arial" pitchFamily="34" charset="0"/>
              <a:buChar char="•"/>
            </a:pPr>
            <a:r>
              <a:rPr lang="en-US" sz="2400" dirty="0" smtClean="0"/>
              <a:t>Measuring  </a:t>
            </a:r>
            <a:r>
              <a:rPr lang="en-US" sz="2400" dirty="0"/>
              <a:t>home </a:t>
            </a:r>
            <a:r>
              <a:rPr lang="en-US" sz="2400" dirty="0" smtClean="0"/>
              <a:t>conditions.</a:t>
            </a:r>
          </a:p>
          <a:p>
            <a:pPr marL="285750" indent="-285750">
              <a:buFont typeface="Arial" pitchFamily="34" charset="0"/>
              <a:buChar char="•"/>
            </a:pPr>
            <a:r>
              <a:rPr lang="en-US" sz="2400" dirty="0"/>
              <a:t>C</a:t>
            </a:r>
            <a:r>
              <a:rPr lang="en-US" sz="2400" dirty="0" smtClean="0"/>
              <a:t>ontrolling </a:t>
            </a:r>
            <a:r>
              <a:rPr lang="en-US" sz="2400" dirty="0"/>
              <a:t>home </a:t>
            </a:r>
            <a:r>
              <a:rPr lang="en-US" sz="2400" dirty="0" smtClean="0"/>
              <a:t>appliances. </a:t>
            </a:r>
          </a:p>
          <a:p>
            <a:pPr marL="285750" indent="-285750">
              <a:buFont typeface="Arial" pitchFamily="34" charset="0"/>
              <a:buChar char="•"/>
            </a:pPr>
            <a:r>
              <a:rPr lang="en-US" sz="2400" dirty="0"/>
              <a:t>C</a:t>
            </a:r>
            <a:r>
              <a:rPr lang="en-US" sz="2400" dirty="0" smtClean="0"/>
              <a:t>ontrolling </a:t>
            </a:r>
            <a:r>
              <a:rPr lang="en-US" sz="2400" dirty="0"/>
              <a:t>home </a:t>
            </a:r>
            <a:r>
              <a:rPr lang="en-US" sz="2400" dirty="0" smtClean="0"/>
              <a:t>access.</a:t>
            </a:r>
          </a:p>
          <a:p>
            <a:pPr marL="285750" indent="-285750">
              <a:buFont typeface="Arial" pitchFamily="34" charset="0"/>
              <a:buChar char="•"/>
            </a:pPr>
            <a:r>
              <a:rPr lang="en-US" sz="2400" dirty="0" smtClean="0"/>
              <a:t>Farm and garden irrigation methods.</a:t>
            </a:r>
          </a:p>
          <a:p>
            <a:pPr marL="285750" indent="-285750">
              <a:buFont typeface="Arial" pitchFamily="34" charset="0"/>
              <a:buChar char="•"/>
            </a:pPr>
            <a:r>
              <a:rPr lang="en-US" sz="2400" dirty="0" smtClean="0"/>
              <a:t>Automatic water checking and filling.</a:t>
            </a:r>
          </a:p>
          <a:p>
            <a:pPr marL="285750" indent="-285750">
              <a:buFont typeface="Arial" pitchFamily="34" charset="0"/>
              <a:buChar char="•"/>
            </a:pPr>
            <a:r>
              <a:rPr lang="en-US" sz="2400" dirty="0" smtClean="0"/>
              <a:t>Smart waste management solutions.</a:t>
            </a:r>
          </a:p>
          <a:p>
            <a:pPr marL="285750" lvl="0" indent="-285750">
              <a:buFont typeface="Arial" pitchFamily="34" charset="0"/>
              <a:buChar char="•"/>
            </a:pPr>
            <a:endParaRPr lang="en-US" sz="2400" dirty="0" smtClean="0"/>
          </a:p>
          <a:p>
            <a:pPr lvl="0"/>
            <a:r>
              <a:rPr lang="en-US" sz="3200" b="1" dirty="0" smtClean="0">
                <a:solidFill>
                  <a:srgbClr val="FF0000"/>
                </a:solidFill>
              </a:rPr>
              <a:t>Benefits </a:t>
            </a:r>
            <a:endParaRPr lang="en-US" sz="3200" b="1" dirty="0">
              <a:solidFill>
                <a:srgbClr val="FF0000"/>
              </a:solidFill>
            </a:endParaRPr>
          </a:p>
          <a:p>
            <a:pPr marL="342900" lvl="0" indent="-342900">
              <a:buFont typeface="Arial" pitchFamily="34" charset="0"/>
              <a:buChar char="•"/>
            </a:pPr>
            <a:r>
              <a:rPr lang="en-US" sz="2400" dirty="0" smtClean="0"/>
              <a:t> </a:t>
            </a:r>
            <a:r>
              <a:rPr lang="en-US" sz="2400" dirty="0"/>
              <a:t>M</a:t>
            </a:r>
            <a:r>
              <a:rPr lang="en-US" sz="2400" dirty="0" smtClean="0"/>
              <a:t>aximize </a:t>
            </a:r>
            <a:r>
              <a:rPr lang="en-US" sz="2400" dirty="0"/>
              <a:t>the </a:t>
            </a:r>
            <a:r>
              <a:rPr lang="en-US" sz="2400" dirty="0" smtClean="0"/>
              <a:t>safety and security  </a:t>
            </a:r>
            <a:r>
              <a:rPr lang="en-US" sz="2400" dirty="0"/>
              <a:t>of  </a:t>
            </a:r>
            <a:r>
              <a:rPr lang="en-US" sz="2400" dirty="0" smtClean="0"/>
              <a:t>home  and property.</a:t>
            </a:r>
            <a:endParaRPr lang="en-US" sz="2400" dirty="0">
              <a:solidFill>
                <a:prstClr val="black"/>
              </a:solidFill>
            </a:endParaRPr>
          </a:p>
          <a:p>
            <a:pPr marL="342900" indent="-342900">
              <a:buFont typeface="Arial" pitchFamily="34" charset="0"/>
              <a:buChar char="•"/>
            </a:pPr>
            <a:r>
              <a:rPr lang="en-US" sz="2400" dirty="0" smtClean="0"/>
              <a:t> User comfort and convenience. </a:t>
            </a:r>
          </a:p>
          <a:p>
            <a:pPr marL="342900" indent="-342900">
              <a:buFont typeface="Arial" pitchFamily="34" charset="0"/>
              <a:buChar char="•"/>
            </a:pPr>
            <a:r>
              <a:rPr lang="en-US" sz="2400" dirty="0" smtClean="0"/>
              <a:t> Easy monitoring.</a:t>
            </a:r>
            <a:endParaRPr lang="en-US" sz="2400" dirty="0"/>
          </a:p>
        </p:txBody>
      </p:sp>
    </p:spTree>
    <p:extLst>
      <p:ext uri="{BB962C8B-B14F-4D97-AF65-F5344CB8AC3E}">
        <p14:creationId xmlns:p14="http://schemas.microsoft.com/office/powerpoint/2010/main" val="2553196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298712"/>
            <a:ext cx="2438400" cy="13716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83419" y="2108200"/>
            <a:ext cx="1905000" cy="13716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24600" y="914400"/>
            <a:ext cx="2286000" cy="1143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48400" y="2336800"/>
            <a:ext cx="2286000" cy="1143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24600" y="3863340"/>
            <a:ext cx="2286000" cy="1143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7"/>
            <a:endCxn id="6" idx="1"/>
          </p:cNvCxnSpPr>
          <p:nvPr/>
        </p:nvCxnSpPr>
        <p:spPr>
          <a:xfrm flipV="1">
            <a:off x="5309438" y="1485900"/>
            <a:ext cx="1015162" cy="823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p:cNvCxnSpPr>
          <p:nvPr/>
        </p:nvCxnSpPr>
        <p:spPr>
          <a:xfrm>
            <a:off x="5588419" y="2794000"/>
            <a:ext cx="7620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1"/>
          </p:cNvCxnSpPr>
          <p:nvPr/>
        </p:nvCxnSpPr>
        <p:spPr>
          <a:xfrm>
            <a:off x="5131219" y="3429000"/>
            <a:ext cx="1193381" cy="1005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0"/>
          </p:cNvCxnSpPr>
          <p:nvPr/>
        </p:nvCxnSpPr>
        <p:spPr>
          <a:xfrm>
            <a:off x="2969575" y="2739442"/>
            <a:ext cx="713844" cy="3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676771" y="510083"/>
            <a:ext cx="3911648" cy="584775"/>
          </a:xfrm>
          <a:prstGeom prst="rect">
            <a:avLst/>
          </a:prstGeom>
        </p:spPr>
        <p:txBody>
          <a:bodyPr wrap="none">
            <a:spAutoFit/>
          </a:bodyPr>
          <a:lstStyle/>
          <a:p>
            <a:r>
              <a:rPr lang="en-US" sz="3200" b="1" dirty="0"/>
              <a:t>HIGH LEVEL DESIGN</a:t>
            </a:r>
          </a:p>
        </p:txBody>
      </p:sp>
      <p:sp>
        <p:nvSpPr>
          <p:cNvPr id="28" name="TextBox 27"/>
          <p:cNvSpPr txBox="1"/>
          <p:nvPr/>
        </p:nvSpPr>
        <p:spPr>
          <a:xfrm>
            <a:off x="754380" y="4799846"/>
            <a:ext cx="1981200" cy="369332"/>
          </a:xfrm>
          <a:prstGeom prst="rect">
            <a:avLst/>
          </a:prstGeom>
          <a:noFill/>
        </p:spPr>
        <p:txBody>
          <a:bodyPr wrap="square" rtlCol="0">
            <a:spAutoFit/>
          </a:bodyPr>
          <a:lstStyle/>
          <a:p>
            <a:r>
              <a:rPr lang="en-US" dirty="0" smtClean="0"/>
              <a:t>IOT SENSORS</a:t>
            </a:r>
            <a:endParaRPr lang="en-US" dirty="0"/>
          </a:p>
        </p:txBody>
      </p:sp>
      <p:sp>
        <p:nvSpPr>
          <p:cNvPr id="29" name="TextBox 28"/>
          <p:cNvSpPr txBox="1"/>
          <p:nvPr/>
        </p:nvSpPr>
        <p:spPr>
          <a:xfrm>
            <a:off x="3975519" y="2549267"/>
            <a:ext cx="1638300" cy="646331"/>
          </a:xfrm>
          <a:prstGeom prst="rect">
            <a:avLst/>
          </a:prstGeom>
          <a:noFill/>
        </p:spPr>
        <p:txBody>
          <a:bodyPr wrap="square" rtlCol="0">
            <a:spAutoFit/>
          </a:bodyPr>
          <a:lstStyle/>
          <a:p>
            <a:r>
              <a:rPr lang="en-US" dirty="0" smtClean="0"/>
              <a:t>MOBILE APPLICATION</a:t>
            </a:r>
            <a:endParaRPr lang="en-US" dirty="0"/>
          </a:p>
        </p:txBody>
      </p:sp>
      <p:sp>
        <p:nvSpPr>
          <p:cNvPr id="30" name="TextBox 29"/>
          <p:cNvSpPr txBox="1"/>
          <p:nvPr/>
        </p:nvSpPr>
        <p:spPr>
          <a:xfrm>
            <a:off x="6553200" y="1094858"/>
            <a:ext cx="1600200" cy="369332"/>
          </a:xfrm>
          <a:prstGeom prst="rect">
            <a:avLst/>
          </a:prstGeom>
          <a:noFill/>
        </p:spPr>
        <p:txBody>
          <a:bodyPr wrap="square" rtlCol="0">
            <a:spAutoFit/>
          </a:bodyPr>
          <a:lstStyle/>
          <a:p>
            <a:r>
              <a:rPr lang="en-US" dirty="0" smtClean="0"/>
              <a:t>SMART ROOM</a:t>
            </a:r>
            <a:endParaRPr lang="en-US" dirty="0"/>
          </a:p>
        </p:txBody>
      </p:sp>
      <p:sp>
        <p:nvSpPr>
          <p:cNvPr id="31" name="TextBox 30"/>
          <p:cNvSpPr txBox="1"/>
          <p:nvPr/>
        </p:nvSpPr>
        <p:spPr>
          <a:xfrm>
            <a:off x="6553200" y="2609334"/>
            <a:ext cx="1726781" cy="369332"/>
          </a:xfrm>
          <a:prstGeom prst="rect">
            <a:avLst/>
          </a:prstGeom>
          <a:noFill/>
        </p:spPr>
        <p:txBody>
          <a:bodyPr wrap="square" rtlCol="0">
            <a:spAutoFit/>
          </a:bodyPr>
          <a:lstStyle/>
          <a:p>
            <a:r>
              <a:rPr lang="en-US" dirty="0" smtClean="0"/>
              <a:t>SMART  BIN </a:t>
            </a:r>
            <a:endParaRPr lang="en-US" dirty="0"/>
          </a:p>
        </p:txBody>
      </p:sp>
      <p:sp>
        <p:nvSpPr>
          <p:cNvPr id="32" name="TextBox 31"/>
          <p:cNvSpPr txBox="1"/>
          <p:nvPr/>
        </p:nvSpPr>
        <p:spPr>
          <a:xfrm>
            <a:off x="6553200" y="4114800"/>
            <a:ext cx="1905000" cy="369332"/>
          </a:xfrm>
          <a:prstGeom prst="rect">
            <a:avLst/>
          </a:prstGeom>
          <a:noFill/>
        </p:spPr>
        <p:txBody>
          <a:bodyPr wrap="square" rtlCol="0">
            <a:spAutoFit/>
          </a:bodyPr>
          <a:lstStyle/>
          <a:p>
            <a:r>
              <a:rPr lang="en-US" dirty="0" smtClean="0"/>
              <a:t>GARDEN/FARM</a:t>
            </a:r>
            <a:endParaRPr lang="en-US" dirty="0"/>
          </a:p>
        </p:txBody>
      </p:sp>
      <p:sp>
        <p:nvSpPr>
          <p:cNvPr id="2" name="Cloud 1"/>
          <p:cNvSpPr/>
          <p:nvPr/>
        </p:nvSpPr>
        <p:spPr>
          <a:xfrm>
            <a:off x="301360" y="1897483"/>
            <a:ext cx="2670440" cy="1683917"/>
          </a:xfrm>
          <a:prstGeom prst="cloud">
            <a:avLst/>
          </a:prstGeom>
          <a:solidFill>
            <a:schemeClr val="accent5">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1360" y="2504132"/>
            <a:ext cx="2750821" cy="369332"/>
          </a:xfrm>
          <a:prstGeom prst="rect">
            <a:avLst/>
          </a:prstGeom>
          <a:noFill/>
        </p:spPr>
        <p:txBody>
          <a:bodyPr wrap="square" rtlCol="0">
            <a:spAutoFit/>
          </a:bodyPr>
          <a:lstStyle/>
          <a:p>
            <a:r>
              <a:rPr lang="en-US" dirty="0" smtClean="0"/>
              <a:t>CLOUD(</a:t>
            </a:r>
            <a:r>
              <a:rPr lang="en-US" dirty="0" err="1" smtClean="0"/>
              <a:t>Ubidots,Thingspeak</a:t>
            </a:r>
            <a:r>
              <a:rPr lang="en-US" dirty="0" smtClean="0"/>
              <a:t>)</a:t>
            </a:r>
            <a:endParaRPr lang="en-US" dirty="0"/>
          </a:p>
        </p:txBody>
      </p:sp>
      <p:cxnSp>
        <p:nvCxnSpPr>
          <p:cNvPr id="24" name="Straight Arrow Connector 23"/>
          <p:cNvCxnSpPr/>
          <p:nvPr/>
        </p:nvCxnSpPr>
        <p:spPr>
          <a:xfrm flipV="1">
            <a:off x="1395678" y="3479800"/>
            <a:ext cx="0" cy="819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817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076" y="171161"/>
            <a:ext cx="4801124" cy="6610639"/>
          </a:xfrm>
          <a:prstGeom prst="rect">
            <a:avLst/>
          </a:prstGeom>
        </p:spPr>
      </p:pic>
    </p:spTree>
    <p:extLst>
      <p:ext uri="{BB962C8B-B14F-4D97-AF65-F5344CB8AC3E}">
        <p14:creationId xmlns:p14="http://schemas.microsoft.com/office/powerpoint/2010/main" val="31410263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4871" y="2505354"/>
            <a:ext cx="8759129" cy="1107996"/>
          </a:xfrm>
          <a:prstGeom prst="rect">
            <a:avLst/>
          </a:prstGeom>
        </p:spPr>
        <p:txBody>
          <a:bodyPr wrap="none">
            <a:spAutoFit/>
          </a:bodyPr>
          <a:lstStyle/>
          <a:p>
            <a:r>
              <a:rPr lang="en-US" sz="6600" b="1" dirty="0">
                <a:solidFill>
                  <a:srgbClr val="FF0000"/>
                </a:solidFill>
              </a:rPr>
              <a:t>Functional</a:t>
            </a:r>
            <a:r>
              <a:rPr lang="en-US" sz="4800" b="1" dirty="0">
                <a:solidFill>
                  <a:srgbClr val="FF0000"/>
                </a:solidFill>
              </a:rPr>
              <a:t> </a:t>
            </a:r>
            <a:r>
              <a:rPr lang="en-US" sz="6000" b="1" dirty="0" smtClean="0">
                <a:solidFill>
                  <a:srgbClr val="FF0000"/>
                </a:solidFill>
              </a:rPr>
              <a:t>requirements </a:t>
            </a:r>
            <a:endParaRPr lang="en-US" sz="4800" dirty="0">
              <a:solidFill>
                <a:srgbClr val="FF0000"/>
              </a:solidFill>
            </a:endParaRPr>
          </a:p>
        </p:txBody>
      </p:sp>
    </p:spTree>
    <p:extLst>
      <p:ext uri="{BB962C8B-B14F-4D97-AF65-F5344CB8AC3E}">
        <p14:creationId xmlns:p14="http://schemas.microsoft.com/office/powerpoint/2010/main" val="3249382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609600"/>
            <a:ext cx="8839200" cy="4524315"/>
          </a:xfrm>
          <a:prstGeom prst="rect">
            <a:avLst/>
          </a:prstGeom>
        </p:spPr>
        <p:txBody>
          <a:bodyPr wrap="square">
            <a:spAutoFit/>
          </a:bodyPr>
          <a:lstStyle/>
          <a:p>
            <a:r>
              <a:rPr lang="en-US" sz="2800" b="1" dirty="0" smtClean="0"/>
              <a:t> </a:t>
            </a:r>
            <a:endParaRPr lang="en-US" sz="2800" dirty="0"/>
          </a:p>
          <a:p>
            <a:r>
              <a:rPr lang="en-US" sz="2800" b="1" dirty="0" smtClean="0"/>
              <a:t>FR1</a:t>
            </a:r>
            <a:endParaRPr lang="en-US" sz="2800" dirty="0"/>
          </a:p>
          <a:p>
            <a:r>
              <a:rPr lang="en-US" sz="2800" dirty="0"/>
              <a:t>TITLE: </a:t>
            </a:r>
            <a:r>
              <a:rPr lang="en-US" sz="2800" dirty="0" smtClean="0"/>
              <a:t>Login</a:t>
            </a:r>
            <a:endParaRPr lang="en-US" sz="2800" dirty="0"/>
          </a:p>
          <a:p>
            <a:r>
              <a:rPr lang="en-US" sz="2800" dirty="0"/>
              <a:t>DESC: Allows user to login and access the services of the mobile application.</a:t>
            </a:r>
          </a:p>
          <a:p>
            <a:r>
              <a:rPr lang="en-US" sz="2800" dirty="0"/>
              <a:t> </a:t>
            </a:r>
          </a:p>
          <a:p>
            <a:r>
              <a:rPr lang="en-US" sz="2800" b="1" dirty="0" smtClean="0"/>
              <a:t> </a:t>
            </a:r>
            <a:r>
              <a:rPr lang="en-US" sz="2800" b="1" dirty="0"/>
              <a:t>FR2</a:t>
            </a:r>
            <a:endParaRPr lang="en-US" sz="2800" dirty="0"/>
          </a:p>
          <a:p>
            <a:r>
              <a:rPr lang="en-US" sz="2800" dirty="0"/>
              <a:t>TITLE: Door lock/unlock</a:t>
            </a:r>
          </a:p>
          <a:p>
            <a:r>
              <a:rPr lang="en-US" sz="2800" dirty="0"/>
              <a:t>DESC: Allows user to lock and unlock door.</a:t>
            </a:r>
          </a:p>
          <a:p>
            <a:r>
              <a:rPr lang="en-US" dirty="0"/>
              <a:t> </a:t>
            </a:r>
          </a:p>
          <a:p>
            <a:r>
              <a:rPr lang="en-US" dirty="0"/>
              <a:t> </a:t>
            </a:r>
          </a:p>
        </p:txBody>
      </p:sp>
    </p:spTree>
    <p:extLst>
      <p:ext uri="{BB962C8B-B14F-4D97-AF65-F5344CB8AC3E}">
        <p14:creationId xmlns:p14="http://schemas.microsoft.com/office/powerpoint/2010/main" val="980741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676" y="1219200"/>
            <a:ext cx="8610600" cy="3539430"/>
          </a:xfrm>
          <a:prstGeom prst="rect">
            <a:avLst/>
          </a:prstGeom>
        </p:spPr>
        <p:txBody>
          <a:bodyPr wrap="square">
            <a:spAutoFit/>
          </a:bodyPr>
          <a:lstStyle/>
          <a:p>
            <a:r>
              <a:rPr lang="en-US" sz="2800" b="1" dirty="0" smtClean="0"/>
              <a:t> </a:t>
            </a:r>
            <a:endParaRPr lang="en-US" sz="2800" dirty="0"/>
          </a:p>
          <a:p>
            <a:r>
              <a:rPr lang="en-US" sz="2800" b="1" dirty="0" smtClean="0"/>
              <a:t>FR3</a:t>
            </a:r>
            <a:endParaRPr lang="en-US" sz="2800" dirty="0"/>
          </a:p>
          <a:p>
            <a:r>
              <a:rPr lang="en-US" sz="2800" dirty="0"/>
              <a:t>TITLE: Send Alert</a:t>
            </a:r>
          </a:p>
          <a:p>
            <a:r>
              <a:rPr lang="en-US" sz="2800" dirty="0"/>
              <a:t>DESC: Allows user </a:t>
            </a:r>
            <a:r>
              <a:rPr lang="en-US" sz="2800" dirty="0" smtClean="0"/>
              <a:t>to send </a:t>
            </a:r>
            <a:r>
              <a:rPr lang="en-US" sz="2800" dirty="0"/>
              <a:t>alert message to concerned </a:t>
            </a:r>
            <a:r>
              <a:rPr lang="en-US" sz="2800" dirty="0" smtClean="0"/>
              <a:t>authority.</a:t>
            </a:r>
            <a:endParaRPr lang="en-US" sz="2800" dirty="0"/>
          </a:p>
          <a:p>
            <a:endParaRPr lang="en-US" sz="2800" dirty="0"/>
          </a:p>
          <a:p>
            <a:r>
              <a:rPr lang="en-US" sz="2800" b="1" dirty="0" smtClean="0"/>
              <a:t>FR4</a:t>
            </a:r>
            <a:endParaRPr lang="en-US" sz="2800" dirty="0"/>
          </a:p>
          <a:p>
            <a:r>
              <a:rPr lang="en-US" sz="2800" dirty="0"/>
              <a:t>TITLE: Bulb on/off</a:t>
            </a:r>
          </a:p>
          <a:p>
            <a:r>
              <a:rPr lang="en-US" sz="2800" dirty="0"/>
              <a:t>DESC: Allows user to switch on and off bulb.</a:t>
            </a:r>
          </a:p>
        </p:txBody>
      </p:sp>
    </p:spTree>
    <p:extLst>
      <p:ext uri="{BB962C8B-B14F-4D97-AF65-F5344CB8AC3E}">
        <p14:creationId xmlns:p14="http://schemas.microsoft.com/office/powerpoint/2010/main" val="8169362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786" y="533400"/>
            <a:ext cx="8305800" cy="5262979"/>
          </a:xfrm>
          <a:prstGeom prst="rect">
            <a:avLst/>
          </a:prstGeom>
        </p:spPr>
        <p:txBody>
          <a:bodyPr wrap="square">
            <a:spAutoFit/>
          </a:bodyPr>
          <a:lstStyle/>
          <a:p>
            <a:endParaRPr lang="en-US" sz="2800" dirty="0"/>
          </a:p>
          <a:p>
            <a:r>
              <a:rPr lang="en-US" sz="2800" b="1" dirty="0" smtClean="0"/>
              <a:t>FR5</a:t>
            </a:r>
            <a:endParaRPr lang="en-US" sz="2800" dirty="0"/>
          </a:p>
          <a:p>
            <a:r>
              <a:rPr lang="en-US" sz="2800" dirty="0"/>
              <a:t>TITLE: Pump on/off</a:t>
            </a:r>
          </a:p>
          <a:p>
            <a:r>
              <a:rPr lang="en-US" sz="2800" dirty="0"/>
              <a:t>DESC: Allows user to switch on pump for watering plants based on moisture content of soil or to off the pump when not needed.</a:t>
            </a:r>
          </a:p>
          <a:p>
            <a:r>
              <a:rPr lang="en-US" sz="2800" dirty="0"/>
              <a:t> </a:t>
            </a:r>
          </a:p>
          <a:p>
            <a:r>
              <a:rPr lang="en-US" sz="2800" b="1" dirty="0" smtClean="0"/>
              <a:t>FR6</a:t>
            </a:r>
            <a:endParaRPr lang="en-US" sz="2800" dirty="0"/>
          </a:p>
          <a:p>
            <a:r>
              <a:rPr lang="en-US" sz="2800" dirty="0"/>
              <a:t>TITLE: Data Value Display Box</a:t>
            </a:r>
          </a:p>
          <a:p>
            <a:r>
              <a:rPr lang="en-US" sz="2800" dirty="0"/>
              <a:t>DESC: This label box will display data values  </a:t>
            </a:r>
            <a:r>
              <a:rPr lang="en-US" sz="2800" dirty="0" smtClean="0"/>
              <a:t> </a:t>
            </a:r>
            <a:r>
              <a:rPr lang="en-US" sz="2800" dirty="0"/>
              <a:t>from different sensors (here needed for soil moisture level, water level in tank and waste level in waste container).</a:t>
            </a:r>
          </a:p>
        </p:txBody>
      </p:sp>
    </p:spTree>
    <p:extLst>
      <p:ext uri="{BB962C8B-B14F-4D97-AF65-F5344CB8AC3E}">
        <p14:creationId xmlns:p14="http://schemas.microsoft.com/office/powerpoint/2010/main" val="3109617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04800"/>
            <a:ext cx="8686800" cy="6124754"/>
          </a:xfrm>
          <a:prstGeom prst="rect">
            <a:avLst/>
          </a:prstGeom>
        </p:spPr>
        <p:txBody>
          <a:bodyPr wrap="square">
            <a:spAutoFit/>
          </a:bodyPr>
          <a:lstStyle/>
          <a:p>
            <a:r>
              <a:rPr lang="en-US" sz="2800" b="1" dirty="0" smtClean="0"/>
              <a:t>FR7</a:t>
            </a:r>
            <a:endParaRPr lang="en-US" sz="2800" dirty="0"/>
          </a:p>
          <a:p>
            <a:r>
              <a:rPr lang="en-US" sz="2800" dirty="0"/>
              <a:t>TITLE: Emergency Notification box</a:t>
            </a:r>
          </a:p>
          <a:p>
            <a:r>
              <a:rPr lang="en-US" sz="2800" dirty="0"/>
              <a:t>DESC: User will receive emergency message when needed.</a:t>
            </a:r>
          </a:p>
          <a:p>
            <a:r>
              <a:rPr lang="en-US" sz="2800" dirty="0"/>
              <a:t> </a:t>
            </a:r>
          </a:p>
          <a:p>
            <a:r>
              <a:rPr lang="en-US" sz="2800" b="1" dirty="0" smtClean="0"/>
              <a:t>FR8</a:t>
            </a:r>
            <a:endParaRPr lang="en-US" sz="2800" dirty="0"/>
          </a:p>
          <a:p>
            <a:r>
              <a:rPr lang="en-US" sz="2800" dirty="0"/>
              <a:t>TITLE: Camera face Pattern Matching</a:t>
            </a:r>
          </a:p>
          <a:p>
            <a:r>
              <a:rPr lang="en-US" sz="2800" dirty="0"/>
              <a:t>DESC: When face pattern matches door will automatically open. When mismatch occurs user will be notified through SMS and via email about the new face recognized.</a:t>
            </a:r>
          </a:p>
          <a:p>
            <a:r>
              <a:rPr lang="en-US" sz="2800" dirty="0"/>
              <a:t> </a:t>
            </a:r>
          </a:p>
          <a:p>
            <a:r>
              <a:rPr lang="en-US" sz="2800" b="1" dirty="0" smtClean="0"/>
              <a:t>FR9</a:t>
            </a:r>
            <a:endParaRPr lang="en-US" sz="2800" dirty="0"/>
          </a:p>
          <a:p>
            <a:r>
              <a:rPr lang="en-US" sz="2800" dirty="0"/>
              <a:t>TITLE: Automatic lighting</a:t>
            </a:r>
          </a:p>
          <a:p>
            <a:r>
              <a:rPr lang="en-US" sz="2800" dirty="0"/>
              <a:t>DESC: When motion detected system will automatically switch on light. During night light will automatically switch on.</a:t>
            </a:r>
          </a:p>
        </p:txBody>
      </p:sp>
    </p:spTree>
    <p:extLst>
      <p:ext uri="{BB962C8B-B14F-4D97-AF65-F5344CB8AC3E}">
        <p14:creationId xmlns:p14="http://schemas.microsoft.com/office/powerpoint/2010/main" val="10701453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90800" y="2030810"/>
            <a:ext cx="5791200" cy="769441"/>
          </a:xfrm>
          <a:prstGeom prst="rect">
            <a:avLst/>
          </a:prstGeom>
          <a:noFill/>
        </p:spPr>
        <p:txBody>
          <a:bodyPr wrap="square" rtlCol="0">
            <a:spAutoFit/>
          </a:bodyPr>
          <a:lstStyle/>
          <a:p>
            <a:r>
              <a:rPr lang="en-US" sz="4400" b="1" dirty="0" smtClean="0">
                <a:solidFill>
                  <a:schemeClr val="accent1"/>
                </a:solidFill>
              </a:rPr>
              <a:t>SMART ROOM</a:t>
            </a:r>
            <a:endParaRPr lang="en-US" sz="4400" b="1" dirty="0">
              <a:solidFill>
                <a:schemeClr val="accent1"/>
              </a:solidFill>
            </a:endParaRPr>
          </a:p>
        </p:txBody>
      </p:sp>
    </p:spTree>
    <p:extLst>
      <p:ext uri="{BB962C8B-B14F-4D97-AF65-F5344CB8AC3E}">
        <p14:creationId xmlns:p14="http://schemas.microsoft.com/office/powerpoint/2010/main" val="1658651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INTRODUCTION</a:t>
            </a:r>
            <a:endParaRPr lang="en-US" sz="4800" b="1" dirty="0"/>
          </a:p>
        </p:txBody>
      </p:sp>
      <p:sp>
        <p:nvSpPr>
          <p:cNvPr id="3" name="Content Placeholder 2"/>
          <p:cNvSpPr>
            <a:spLocks noGrp="1"/>
          </p:cNvSpPr>
          <p:nvPr>
            <p:ph idx="1"/>
          </p:nvPr>
        </p:nvSpPr>
        <p:spPr/>
        <p:txBody>
          <a:bodyPr>
            <a:normAutofit lnSpcReduction="10000"/>
          </a:bodyPr>
          <a:lstStyle/>
          <a:p>
            <a:pPr marL="114300" indent="0">
              <a:buNone/>
            </a:pPr>
            <a:r>
              <a:rPr lang="en-US" b="1" dirty="0">
                <a:solidFill>
                  <a:schemeClr val="tx1"/>
                </a:solidFill>
                <a:latin typeface="Perpetua" pitchFamily="18" charset="0"/>
              </a:rPr>
              <a:t>The Internet of things (</a:t>
            </a:r>
            <a:r>
              <a:rPr lang="en-US" b="1" dirty="0" err="1">
                <a:solidFill>
                  <a:schemeClr val="tx1"/>
                </a:solidFill>
                <a:latin typeface="Perpetua" pitchFamily="18" charset="0"/>
              </a:rPr>
              <a:t>IoT</a:t>
            </a:r>
            <a:r>
              <a:rPr lang="en-US" b="1" dirty="0">
                <a:solidFill>
                  <a:schemeClr val="tx1"/>
                </a:solidFill>
                <a:latin typeface="Perpetua" pitchFamily="18" charset="0"/>
              </a:rPr>
              <a:t>) is the network of physical devices, vehicles, home appliances, and other items embedded with electronics, software, sensors, actuators, and connectivity which enables these things to connect, collect </a:t>
            </a:r>
            <a:r>
              <a:rPr lang="en-US" b="1" dirty="0" smtClean="0">
                <a:solidFill>
                  <a:schemeClr val="tx1"/>
                </a:solidFill>
                <a:latin typeface="Perpetua" pitchFamily="18" charset="0"/>
              </a:rPr>
              <a:t>and </a:t>
            </a:r>
            <a:r>
              <a:rPr lang="en-US" b="1" dirty="0">
                <a:solidFill>
                  <a:schemeClr val="tx1"/>
                </a:solidFill>
                <a:latin typeface="Perpetua" pitchFamily="18" charset="0"/>
              </a:rPr>
              <a:t>exchange data</a:t>
            </a:r>
            <a:r>
              <a:rPr lang="en-US" b="1" dirty="0" smtClean="0">
                <a:solidFill>
                  <a:schemeClr val="tx1"/>
                </a:solidFill>
                <a:latin typeface="Perpetua" pitchFamily="18" charset="0"/>
              </a:rPr>
              <a:t>.</a:t>
            </a:r>
            <a:r>
              <a:rPr lang="en-US" b="1" dirty="0">
                <a:solidFill>
                  <a:schemeClr val="tx1"/>
                </a:solidFill>
                <a:latin typeface="Perpetua" pitchFamily="18" charset="0"/>
              </a:rPr>
              <a:t> </a:t>
            </a:r>
            <a:endParaRPr lang="en-US" b="1" dirty="0" smtClean="0">
              <a:solidFill>
                <a:schemeClr val="tx1"/>
              </a:solidFill>
              <a:latin typeface="Perpetua" pitchFamily="18" charset="0"/>
            </a:endParaRPr>
          </a:p>
          <a:p>
            <a:pPr marL="114300" indent="0">
              <a:buNone/>
            </a:pPr>
            <a:r>
              <a:rPr lang="en-US" b="1" dirty="0" smtClean="0">
                <a:solidFill>
                  <a:schemeClr val="tx1"/>
                </a:solidFill>
                <a:latin typeface="Perpetua" pitchFamily="18" charset="0"/>
              </a:rPr>
              <a:t>In this study ,we introduce IOT technology to overcome the issues faced in these fields:</a:t>
            </a:r>
          </a:p>
          <a:p>
            <a:r>
              <a:rPr lang="en-US" b="1" dirty="0" smtClean="0">
                <a:solidFill>
                  <a:schemeClr val="tx1"/>
                </a:solidFill>
                <a:latin typeface="Perpetua" pitchFamily="18" charset="0"/>
              </a:rPr>
              <a:t> </a:t>
            </a:r>
            <a:r>
              <a:rPr lang="en-US" sz="2600" b="1" dirty="0" smtClean="0">
                <a:solidFill>
                  <a:schemeClr val="tx1"/>
                </a:solidFill>
                <a:latin typeface="Perpetua" pitchFamily="18" charset="0"/>
              </a:rPr>
              <a:t>Security and energy conservation.</a:t>
            </a:r>
          </a:p>
          <a:p>
            <a:r>
              <a:rPr lang="en-US" sz="2600" b="1" dirty="0" smtClean="0">
                <a:solidFill>
                  <a:schemeClr val="tx1"/>
                </a:solidFill>
                <a:latin typeface="Perpetua" pitchFamily="18" charset="0"/>
              </a:rPr>
              <a:t>Waste management.</a:t>
            </a:r>
          </a:p>
          <a:p>
            <a:r>
              <a:rPr lang="en-US" sz="2600" b="1" dirty="0" smtClean="0">
                <a:solidFill>
                  <a:schemeClr val="tx1"/>
                </a:solidFill>
                <a:latin typeface="Perpetua" pitchFamily="18" charset="0"/>
              </a:rPr>
              <a:t>Farm/garden irrigation methods. </a:t>
            </a:r>
            <a:r>
              <a:rPr lang="en-US" sz="2600" b="1" dirty="0">
                <a:solidFill>
                  <a:schemeClr val="tx1"/>
                </a:solidFill>
                <a:latin typeface="Perpetua" pitchFamily="18" charset="0"/>
              </a:rPr>
              <a:t/>
            </a:r>
            <a:br>
              <a:rPr lang="en-US" sz="2600" b="1" dirty="0">
                <a:solidFill>
                  <a:schemeClr val="tx1"/>
                </a:solidFill>
                <a:latin typeface="Perpetua" pitchFamily="18" charset="0"/>
              </a:rPr>
            </a:br>
            <a:endParaRPr lang="en-US" sz="2600" b="1" dirty="0">
              <a:solidFill>
                <a:schemeClr val="tx1"/>
              </a:solidFill>
              <a:latin typeface="Perpetua" pitchFamily="18" charset="0"/>
            </a:endParaRPr>
          </a:p>
        </p:txBody>
      </p:sp>
    </p:spTree>
    <p:extLst>
      <p:ext uri="{BB962C8B-B14F-4D97-AF65-F5344CB8AC3E}">
        <p14:creationId xmlns:p14="http://schemas.microsoft.com/office/powerpoint/2010/main" val="2128657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457200"/>
            <a:ext cx="4953000" cy="584775"/>
          </a:xfrm>
          <a:prstGeom prst="rect">
            <a:avLst/>
          </a:prstGeom>
          <a:noFill/>
        </p:spPr>
        <p:txBody>
          <a:bodyPr wrap="square" rtlCol="0">
            <a:spAutoFit/>
          </a:bodyPr>
          <a:lstStyle/>
          <a:p>
            <a:r>
              <a:rPr lang="en-US" sz="3200" b="1" dirty="0" smtClean="0"/>
              <a:t>Functionality</a:t>
            </a:r>
            <a:r>
              <a:rPr lang="en-US" sz="2800" b="1" dirty="0" smtClean="0"/>
              <a:t> </a:t>
            </a:r>
            <a:endParaRPr lang="en-US" sz="2800" b="1" dirty="0"/>
          </a:p>
        </p:txBody>
      </p:sp>
      <p:sp>
        <p:nvSpPr>
          <p:cNvPr id="8" name="TextBox 7"/>
          <p:cNvSpPr txBox="1"/>
          <p:nvPr/>
        </p:nvSpPr>
        <p:spPr>
          <a:xfrm>
            <a:off x="533400" y="1371600"/>
            <a:ext cx="7848600" cy="4339650"/>
          </a:xfrm>
          <a:prstGeom prst="rect">
            <a:avLst/>
          </a:prstGeom>
          <a:noFill/>
        </p:spPr>
        <p:txBody>
          <a:bodyPr wrap="square" rtlCol="0">
            <a:spAutoFit/>
          </a:bodyPr>
          <a:lstStyle/>
          <a:p>
            <a:pPr marL="285750" indent="-285750">
              <a:buFont typeface="Arial" pitchFamily="34" charset="0"/>
              <a:buChar char="•"/>
            </a:pPr>
            <a:r>
              <a:rPr lang="en-US" sz="2400" b="1" dirty="0" smtClean="0"/>
              <a:t>User</a:t>
            </a:r>
          </a:p>
          <a:p>
            <a:pPr>
              <a:lnSpc>
                <a:spcPct val="150000"/>
              </a:lnSpc>
            </a:pPr>
            <a:r>
              <a:rPr lang="en-US" sz="2400" dirty="0"/>
              <a:t>A user has the following features through a mobile application in which he/she</a:t>
            </a:r>
            <a:r>
              <a:rPr lang="en-US" sz="2400" dirty="0" smtClean="0"/>
              <a:t>:</a:t>
            </a:r>
          </a:p>
          <a:p>
            <a:pPr>
              <a:lnSpc>
                <a:spcPct val="150000"/>
              </a:lnSpc>
            </a:pPr>
            <a:r>
              <a:rPr lang="en-US" sz="2400" dirty="0" smtClean="0"/>
              <a:t>1.Can login and register through sign in and sign up buttons.</a:t>
            </a:r>
            <a:endParaRPr lang="en-US" sz="2400" dirty="0"/>
          </a:p>
          <a:p>
            <a:pPr>
              <a:lnSpc>
                <a:spcPct val="150000"/>
              </a:lnSpc>
            </a:pPr>
            <a:r>
              <a:rPr lang="en-US" sz="2400" dirty="0" smtClean="0"/>
              <a:t>2. </a:t>
            </a:r>
            <a:r>
              <a:rPr lang="en-US" sz="2400" dirty="0"/>
              <a:t>Can turn on or off </a:t>
            </a:r>
            <a:r>
              <a:rPr lang="en-US" sz="2400" dirty="0" smtClean="0"/>
              <a:t> bulbs </a:t>
            </a:r>
            <a:r>
              <a:rPr lang="en-US" sz="2400" dirty="0"/>
              <a:t>and monitor the state of the </a:t>
            </a:r>
            <a:r>
              <a:rPr lang="en-US" sz="2400" dirty="0" smtClean="0"/>
              <a:t>bulbs.</a:t>
            </a:r>
            <a:endParaRPr lang="en-US" sz="2400" dirty="0"/>
          </a:p>
          <a:p>
            <a:pPr>
              <a:lnSpc>
                <a:spcPct val="150000"/>
              </a:lnSpc>
            </a:pPr>
            <a:r>
              <a:rPr lang="en-US" sz="2400" dirty="0" smtClean="0"/>
              <a:t>3. </a:t>
            </a:r>
            <a:r>
              <a:rPr lang="en-US" sz="2400" dirty="0"/>
              <a:t>Can lock and unlock </a:t>
            </a:r>
            <a:r>
              <a:rPr lang="en-US" sz="2400" dirty="0" smtClean="0"/>
              <a:t>doors </a:t>
            </a:r>
            <a:r>
              <a:rPr lang="en-US" sz="2400" dirty="0"/>
              <a:t>through servo motors and monitor if the doors are locked or unlocked.</a:t>
            </a:r>
          </a:p>
          <a:p>
            <a:pPr>
              <a:lnSpc>
                <a:spcPct val="150000"/>
              </a:lnSpc>
            </a:pPr>
            <a:endParaRPr lang="en-US" sz="2400" dirty="0"/>
          </a:p>
        </p:txBody>
      </p:sp>
    </p:spTree>
    <p:extLst>
      <p:ext uri="{BB962C8B-B14F-4D97-AF65-F5344CB8AC3E}">
        <p14:creationId xmlns:p14="http://schemas.microsoft.com/office/powerpoint/2010/main" val="824755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914400"/>
            <a:ext cx="8305800" cy="4093428"/>
          </a:xfrm>
          <a:prstGeom prst="rect">
            <a:avLst/>
          </a:prstGeom>
        </p:spPr>
        <p:txBody>
          <a:bodyPr wrap="square">
            <a:spAutoFit/>
          </a:bodyPr>
          <a:lstStyle/>
          <a:p>
            <a:pPr>
              <a:lnSpc>
                <a:spcPct val="150000"/>
              </a:lnSpc>
            </a:pPr>
            <a:r>
              <a:rPr lang="en-US" sz="2400" dirty="0"/>
              <a:t>4</a:t>
            </a:r>
            <a:r>
              <a:rPr lang="en-US" sz="2400" dirty="0" smtClean="0"/>
              <a:t>. </a:t>
            </a:r>
            <a:r>
              <a:rPr lang="en-US" sz="2400" dirty="0"/>
              <a:t>Is notified through email if the door is being opened by a new person.</a:t>
            </a:r>
          </a:p>
          <a:p>
            <a:pPr>
              <a:lnSpc>
                <a:spcPct val="150000"/>
              </a:lnSpc>
            </a:pPr>
            <a:r>
              <a:rPr lang="en-US" sz="2400" dirty="0"/>
              <a:t>5</a:t>
            </a:r>
            <a:r>
              <a:rPr lang="en-US" sz="2400" dirty="0" smtClean="0"/>
              <a:t>. </a:t>
            </a:r>
            <a:r>
              <a:rPr lang="en-US" sz="2400" dirty="0"/>
              <a:t>Is notified of who </a:t>
            </a:r>
            <a:r>
              <a:rPr lang="en-US" sz="2400" dirty="0" smtClean="0"/>
              <a:t> tried to open </a:t>
            </a:r>
            <a:r>
              <a:rPr lang="en-US" sz="2400" dirty="0"/>
              <a:t>the door as the camera captures the face image and </a:t>
            </a:r>
            <a:r>
              <a:rPr lang="en-US" sz="2400" dirty="0" smtClean="0"/>
              <a:t>sends </a:t>
            </a:r>
            <a:r>
              <a:rPr lang="en-US" sz="2400" dirty="0"/>
              <a:t>it to </a:t>
            </a:r>
            <a:r>
              <a:rPr lang="en-US" sz="2400" dirty="0" smtClean="0"/>
              <a:t>user </a:t>
            </a:r>
            <a:r>
              <a:rPr lang="en-US" sz="2400" dirty="0"/>
              <a:t>via email.</a:t>
            </a:r>
          </a:p>
          <a:p>
            <a:pPr>
              <a:lnSpc>
                <a:spcPct val="150000"/>
              </a:lnSpc>
            </a:pPr>
            <a:r>
              <a:rPr lang="en-US" sz="2400" dirty="0"/>
              <a:t>6</a:t>
            </a:r>
            <a:r>
              <a:rPr lang="en-US" sz="2400" dirty="0" smtClean="0"/>
              <a:t>.Can </a:t>
            </a:r>
            <a:r>
              <a:rPr lang="en-US" sz="2400" dirty="0"/>
              <a:t>view Temperature and humidity values of room in app.</a:t>
            </a:r>
            <a:endParaRPr lang="en-US" sz="2000" dirty="0"/>
          </a:p>
          <a:p>
            <a:endParaRPr lang="en-US" sz="2000" dirty="0"/>
          </a:p>
          <a:p>
            <a:pPr marL="342900" indent="-342900">
              <a:buFont typeface="Arial" pitchFamily="34" charset="0"/>
              <a:buChar char="•"/>
            </a:pPr>
            <a:r>
              <a:rPr lang="en-US" sz="2800" b="1" dirty="0" smtClean="0"/>
              <a:t>Police</a:t>
            </a:r>
          </a:p>
          <a:p>
            <a:endParaRPr lang="en-US" sz="2800" b="1" dirty="0"/>
          </a:p>
          <a:p>
            <a:r>
              <a:rPr lang="en-US" sz="2400" dirty="0"/>
              <a:t>1.Security alert </a:t>
            </a:r>
            <a:r>
              <a:rPr lang="en-US" sz="2400" dirty="0" smtClean="0"/>
              <a:t>can </a:t>
            </a:r>
            <a:r>
              <a:rPr lang="en-US" sz="2400" dirty="0"/>
              <a:t>be send to police if an intruder is identified.</a:t>
            </a:r>
          </a:p>
          <a:p>
            <a:endParaRPr lang="en-US" sz="1600" dirty="0"/>
          </a:p>
        </p:txBody>
      </p:sp>
    </p:spTree>
    <p:extLst>
      <p:ext uri="{BB962C8B-B14F-4D97-AF65-F5344CB8AC3E}">
        <p14:creationId xmlns:p14="http://schemas.microsoft.com/office/powerpoint/2010/main" val="37436564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0" y="2350738"/>
            <a:ext cx="3699411" cy="923330"/>
          </a:xfrm>
          <a:prstGeom prst="rect">
            <a:avLst/>
          </a:prstGeom>
        </p:spPr>
        <p:txBody>
          <a:bodyPr wrap="none">
            <a:spAutoFit/>
          </a:bodyPr>
          <a:lstStyle/>
          <a:p>
            <a:r>
              <a:rPr lang="en-US" sz="5400" b="1" dirty="0" smtClean="0">
                <a:solidFill>
                  <a:schemeClr val="accent1"/>
                </a:solidFill>
              </a:rPr>
              <a:t>SMART BIN</a:t>
            </a:r>
            <a:endParaRPr lang="en-US" sz="5400" dirty="0"/>
          </a:p>
        </p:txBody>
      </p:sp>
    </p:spTree>
    <p:extLst>
      <p:ext uri="{BB962C8B-B14F-4D97-AF65-F5344CB8AC3E}">
        <p14:creationId xmlns:p14="http://schemas.microsoft.com/office/powerpoint/2010/main" val="17600577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152400"/>
            <a:ext cx="5943600" cy="584775"/>
          </a:xfrm>
          <a:prstGeom prst="rect">
            <a:avLst/>
          </a:prstGeom>
          <a:noFill/>
        </p:spPr>
        <p:txBody>
          <a:bodyPr wrap="square" rtlCol="0">
            <a:spAutoFit/>
          </a:bodyPr>
          <a:lstStyle/>
          <a:p>
            <a:r>
              <a:rPr lang="en-US" sz="3200" b="1" dirty="0" smtClean="0"/>
              <a:t>Functionality</a:t>
            </a:r>
            <a:endParaRPr lang="en-US" sz="3200" b="1" dirty="0"/>
          </a:p>
        </p:txBody>
      </p:sp>
      <p:sp>
        <p:nvSpPr>
          <p:cNvPr id="6" name="Rectangle 5"/>
          <p:cNvSpPr/>
          <p:nvPr/>
        </p:nvSpPr>
        <p:spPr>
          <a:xfrm>
            <a:off x="705318" y="444787"/>
            <a:ext cx="7981482" cy="6186309"/>
          </a:xfrm>
          <a:prstGeom prst="rect">
            <a:avLst/>
          </a:prstGeom>
        </p:spPr>
        <p:txBody>
          <a:bodyPr wrap="square">
            <a:spAutoFit/>
          </a:bodyPr>
          <a:lstStyle/>
          <a:p>
            <a:pPr>
              <a:lnSpc>
                <a:spcPct val="150000"/>
              </a:lnSpc>
            </a:pPr>
            <a:r>
              <a:rPr lang="en-US" sz="2800" b="1" dirty="0" smtClean="0"/>
              <a:t>User</a:t>
            </a:r>
            <a:endParaRPr lang="en-US" sz="2800" b="1" dirty="0"/>
          </a:p>
          <a:p>
            <a:pPr>
              <a:lnSpc>
                <a:spcPct val="150000"/>
              </a:lnSpc>
            </a:pPr>
            <a:r>
              <a:rPr lang="en-US" sz="2800" dirty="0"/>
              <a:t>A user has the following features through a mobile </a:t>
            </a:r>
            <a:r>
              <a:rPr lang="en-US" sz="2800" dirty="0" smtClean="0"/>
              <a:t>application:</a:t>
            </a:r>
          </a:p>
          <a:p>
            <a:pPr>
              <a:lnSpc>
                <a:spcPct val="150000"/>
              </a:lnSpc>
            </a:pPr>
            <a:r>
              <a:rPr lang="en-US" sz="2800" dirty="0" smtClean="0"/>
              <a:t>1.Can view waste level with a notification of present condition.</a:t>
            </a:r>
          </a:p>
          <a:p>
            <a:pPr>
              <a:lnSpc>
                <a:spcPct val="150000"/>
              </a:lnSpc>
            </a:pPr>
            <a:r>
              <a:rPr lang="en-US" sz="2800" dirty="0" smtClean="0"/>
              <a:t>2. </a:t>
            </a:r>
            <a:r>
              <a:rPr lang="en-US" sz="2800" dirty="0"/>
              <a:t>A</a:t>
            </a:r>
            <a:r>
              <a:rPr lang="en-US" sz="2800" dirty="0" smtClean="0"/>
              <a:t>lert can </a:t>
            </a:r>
            <a:r>
              <a:rPr lang="en-US" sz="2800" dirty="0"/>
              <a:t>be send to municipality</a:t>
            </a:r>
            <a:r>
              <a:rPr lang="en-US" sz="2800" dirty="0" smtClean="0"/>
              <a:t>.</a:t>
            </a:r>
          </a:p>
          <a:p>
            <a:pPr>
              <a:lnSpc>
                <a:spcPct val="150000"/>
              </a:lnSpc>
            </a:pPr>
            <a:r>
              <a:rPr lang="en-US" sz="2800" b="1" dirty="0" smtClean="0"/>
              <a:t>Municipality</a:t>
            </a:r>
          </a:p>
          <a:p>
            <a:pPr>
              <a:lnSpc>
                <a:spcPct val="150000"/>
              </a:lnSpc>
            </a:pPr>
            <a:r>
              <a:rPr lang="en-US" sz="2800" dirty="0" smtClean="0"/>
              <a:t>1.Will be informed about the waste level.</a:t>
            </a:r>
          </a:p>
          <a:p>
            <a:pPr>
              <a:lnSpc>
                <a:spcPct val="150000"/>
              </a:lnSpc>
            </a:pPr>
            <a:r>
              <a:rPr lang="en-US" sz="2800" dirty="0" smtClean="0"/>
              <a:t>2. Can collect waste before it fills.</a:t>
            </a:r>
            <a:endParaRPr lang="en-US" sz="2800" dirty="0"/>
          </a:p>
          <a:p>
            <a:pPr marL="342900" indent="-342900">
              <a:buFont typeface="+mj-lt"/>
              <a:buAutoNum type="arabicPeriod"/>
            </a:pPr>
            <a:endParaRPr lang="en-US" dirty="0"/>
          </a:p>
        </p:txBody>
      </p:sp>
    </p:spTree>
    <p:extLst>
      <p:ext uri="{BB962C8B-B14F-4D97-AF65-F5344CB8AC3E}">
        <p14:creationId xmlns:p14="http://schemas.microsoft.com/office/powerpoint/2010/main" val="4056527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4121" y="1968321"/>
            <a:ext cx="3797706" cy="707886"/>
          </a:xfrm>
          <a:prstGeom prst="rect">
            <a:avLst/>
          </a:prstGeom>
        </p:spPr>
        <p:txBody>
          <a:bodyPr wrap="none">
            <a:spAutoFit/>
          </a:bodyPr>
          <a:lstStyle/>
          <a:p>
            <a:r>
              <a:rPr lang="en-US" sz="4000" b="1" dirty="0" smtClean="0">
                <a:solidFill>
                  <a:schemeClr val="accent1"/>
                </a:solidFill>
              </a:rPr>
              <a:t>GARDEN/FARM</a:t>
            </a:r>
            <a:endParaRPr lang="en-US" sz="4000" dirty="0"/>
          </a:p>
        </p:txBody>
      </p:sp>
      <p:sp>
        <p:nvSpPr>
          <p:cNvPr id="10" name="TextBox 9"/>
          <p:cNvSpPr txBox="1"/>
          <p:nvPr/>
        </p:nvSpPr>
        <p:spPr>
          <a:xfrm>
            <a:off x="1600200" y="3200400"/>
            <a:ext cx="4343400" cy="1077218"/>
          </a:xfrm>
          <a:prstGeom prst="rect">
            <a:avLst/>
          </a:prstGeom>
          <a:noFill/>
        </p:spPr>
        <p:txBody>
          <a:bodyPr wrap="square" rtlCol="0">
            <a:spAutoFit/>
          </a:bodyPr>
          <a:lstStyle/>
          <a:p>
            <a:r>
              <a:rPr lang="en-US" sz="2800" dirty="0" smtClean="0"/>
              <a:t>Sub modules:</a:t>
            </a:r>
          </a:p>
          <a:p>
            <a:pPr marL="285750" indent="-285750">
              <a:buFont typeface="Arial" pitchFamily="34" charset="0"/>
              <a:buChar char="•"/>
            </a:pPr>
            <a:r>
              <a:rPr lang="en-US" b="1" dirty="0" smtClean="0"/>
              <a:t>GARDEN/FARM</a:t>
            </a:r>
          </a:p>
          <a:p>
            <a:pPr marL="285750" indent="-285750">
              <a:buFont typeface="Arial" pitchFamily="34" charset="0"/>
              <a:buChar char="•"/>
            </a:pPr>
            <a:r>
              <a:rPr lang="en-US" b="1" dirty="0" smtClean="0"/>
              <a:t>WATER TANK</a:t>
            </a:r>
            <a:endParaRPr lang="en-US" b="1" dirty="0"/>
          </a:p>
        </p:txBody>
      </p:sp>
    </p:spTree>
    <p:extLst>
      <p:ext uri="{BB962C8B-B14F-4D97-AF65-F5344CB8AC3E}">
        <p14:creationId xmlns:p14="http://schemas.microsoft.com/office/powerpoint/2010/main" val="309445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3138" y="762000"/>
            <a:ext cx="2525050" cy="584775"/>
          </a:xfrm>
          <a:prstGeom prst="rect">
            <a:avLst/>
          </a:prstGeom>
        </p:spPr>
        <p:txBody>
          <a:bodyPr wrap="none">
            <a:spAutoFit/>
          </a:bodyPr>
          <a:lstStyle/>
          <a:p>
            <a:r>
              <a:rPr lang="en-US" sz="3200" b="1" dirty="0" smtClean="0"/>
              <a:t>Functionality</a:t>
            </a:r>
            <a:endParaRPr lang="en-US" sz="3200" b="1" dirty="0"/>
          </a:p>
        </p:txBody>
      </p:sp>
      <p:sp>
        <p:nvSpPr>
          <p:cNvPr id="7" name="Rectangle 6"/>
          <p:cNvSpPr/>
          <p:nvPr/>
        </p:nvSpPr>
        <p:spPr>
          <a:xfrm>
            <a:off x="496910" y="1676400"/>
            <a:ext cx="8229600" cy="4616648"/>
          </a:xfrm>
          <a:prstGeom prst="rect">
            <a:avLst/>
          </a:prstGeom>
        </p:spPr>
        <p:txBody>
          <a:bodyPr wrap="square">
            <a:spAutoFit/>
          </a:bodyPr>
          <a:lstStyle/>
          <a:p>
            <a:pPr marL="285750" indent="-285750" algn="just">
              <a:lnSpc>
                <a:spcPct val="150000"/>
              </a:lnSpc>
              <a:buFont typeface="Arial" pitchFamily="34" charset="0"/>
              <a:buChar char="•"/>
            </a:pPr>
            <a:r>
              <a:rPr lang="en-US" sz="2800" dirty="0" smtClean="0"/>
              <a:t>User</a:t>
            </a:r>
            <a:endParaRPr lang="en-US" dirty="0"/>
          </a:p>
          <a:p>
            <a:pPr algn="just">
              <a:lnSpc>
                <a:spcPct val="150000"/>
              </a:lnSpc>
            </a:pPr>
            <a:r>
              <a:rPr lang="en-US" sz="2400" dirty="0" smtClean="0"/>
              <a:t>1.Can view  moisture level  in soil.</a:t>
            </a:r>
            <a:endParaRPr lang="en-US" sz="2400" dirty="0"/>
          </a:p>
          <a:p>
            <a:pPr algn="just">
              <a:lnSpc>
                <a:spcPct val="150000"/>
              </a:lnSpc>
            </a:pPr>
            <a:r>
              <a:rPr lang="en-US" sz="2400" dirty="0" smtClean="0"/>
              <a:t>2.Can see water level of tank .</a:t>
            </a:r>
          </a:p>
          <a:p>
            <a:pPr algn="just">
              <a:lnSpc>
                <a:spcPct val="150000"/>
              </a:lnSpc>
            </a:pPr>
            <a:r>
              <a:rPr lang="en-US" sz="2400" dirty="0" smtClean="0"/>
              <a:t>3.User is notified about  automatic activation  of motor  </a:t>
            </a:r>
            <a:r>
              <a:rPr lang="en-US" sz="2400" dirty="0"/>
              <a:t>to </a:t>
            </a:r>
            <a:r>
              <a:rPr lang="en-US" sz="2400" dirty="0" smtClean="0"/>
              <a:t> fill tank .</a:t>
            </a:r>
            <a:endParaRPr lang="en-US" sz="2400" dirty="0"/>
          </a:p>
          <a:p>
            <a:pPr algn="just">
              <a:lnSpc>
                <a:spcPct val="150000"/>
              </a:lnSpc>
            </a:pPr>
            <a:r>
              <a:rPr lang="en-US" sz="2400" dirty="0"/>
              <a:t>4</a:t>
            </a:r>
            <a:r>
              <a:rPr lang="en-US" sz="2400" dirty="0" smtClean="0"/>
              <a:t>.Garden </a:t>
            </a:r>
            <a:r>
              <a:rPr lang="en-US" sz="2400" dirty="0"/>
              <a:t>or farm watering can be done with the help of pump on/off buttons  based on moisture level of soil</a:t>
            </a:r>
            <a:r>
              <a:rPr lang="en-US" sz="2400" dirty="0" smtClean="0"/>
              <a:t>.</a:t>
            </a:r>
            <a:endParaRPr lang="en-US" sz="2400" dirty="0"/>
          </a:p>
          <a:p>
            <a:pPr algn="just">
              <a:lnSpc>
                <a:spcPct val="150000"/>
              </a:lnSpc>
            </a:pPr>
            <a:r>
              <a:rPr lang="en-US" sz="2400" dirty="0"/>
              <a:t>5</a:t>
            </a:r>
            <a:r>
              <a:rPr lang="en-US" sz="2400" dirty="0" smtClean="0"/>
              <a:t>.Alerts </a:t>
            </a:r>
            <a:r>
              <a:rPr lang="en-US" sz="2400" dirty="0"/>
              <a:t>will be received in </a:t>
            </a:r>
            <a:r>
              <a:rPr lang="en-US" sz="2400" dirty="0" smtClean="0"/>
              <a:t>app.</a:t>
            </a:r>
            <a:endParaRPr lang="en-US" sz="2400" dirty="0"/>
          </a:p>
          <a:p>
            <a:pPr algn="just"/>
            <a:endParaRPr lang="en-US" dirty="0"/>
          </a:p>
          <a:p>
            <a:pPr algn="just"/>
            <a:endParaRPr lang="en-US" dirty="0"/>
          </a:p>
        </p:txBody>
      </p:sp>
    </p:spTree>
    <p:extLst>
      <p:ext uri="{BB962C8B-B14F-4D97-AF65-F5344CB8AC3E}">
        <p14:creationId xmlns:p14="http://schemas.microsoft.com/office/powerpoint/2010/main" val="1254911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1066800"/>
            <a:ext cx="6553200" cy="1107996"/>
          </a:xfrm>
          <a:prstGeom prst="rect">
            <a:avLst/>
          </a:prstGeom>
        </p:spPr>
        <p:txBody>
          <a:bodyPr wrap="square">
            <a:spAutoFit/>
          </a:bodyPr>
          <a:lstStyle/>
          <a:p>
            <a:pPr lvl="0"/>
            <a:r>
              <a:rPr lang="en-US" sz="6600" b="1" dirty="0">
                <a:solidFill>
                  <a:srgbClr val="D34817"/>
                </a:solidFill>
              </a:rPr>
              <a:t>Use Case Diagram</a:t>
            </a:r>
          </a:p>
        </p:txBody>
      </p:sp>
      <p:sp>
        <p:nvSpPr>
          <p:cNvPr id="2" name="TextBox 1"/>
          <p:cNvSpPr txBox="1"/>
          <p:nvPr/>
        </p:nvSpPr>
        <p:spPr>
          <a:xfrm>
            <a:off x="457200" y="2470757"/>
            <a:ext cx="8077200" cy="2062103"/>
          </a:xfrm>
          <a:prstGeom prst="rect">
            <a:avLst/>
          </a:prstGeom>
          <a:noFill/>
        </p:spPr>
        <p:txBody>
          <a:bodyPr wrap="square" rtlCol="0">
            <a:spAutoFit/>
          </a:bodyPr>
          <a:lstStyle/>
          <a:p>
            <a:pPr algn="just"/>
            <a:r>
              <a:rPr lang="en-US" sz="3200" b="1" dirty="0" smtClean="0"/>
              <a:t>This  use case  describes  various actions  and role performed by  different actors (User, Police, IOT sensors, Municipality) during different events in the proposed  IOT system. </a:t>
            </a:r>
            <a:endParaRPr lang="en-US" sz="3200" b="1" dirty="0"/>
          </a:p>
        </p:txBody>
      </p:sp>
    </p:spTree>
    <p:extLst>
      <p:ext uri="{BB962C8B-B14F-4D97-AF65-F5344CB8AC3E}">
        <p14:creationId xmlns:p14="http://schemas.microsoft.com/office/powerpoint/2010/main" val="3411222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2" y="44003"/>
            <a:ext cx="9020321" cy="6705600"/>
          </a:xfrm>
          <a:prstGeom prst="rect">
            <a:avLst/>
          </a:prstGeom>
        </p:spPr>
      </p:pic>
    </p:spTree>
    <p:extLst>
      <p:ext uri="{BB962C8B-B14F-4D97-AF65-F5344CB8AC3E}">
        <p14:creationId xmlns:p14="http://schemas.microsoft.com/office/powerpoint/2010/main" val="28413679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209799"/>
            <a:ext cx="7894020" cy="1015663"/>
          </a:xfrm>
          <a:prstGeom prst="rect">
            <a:avLst/>
          </a:prstGeom>
        </p:spPr>
        <p:txBody>
          <a:bodyPr wrap="none">
            <a:spAutoFit/>
          </a:bodyPr>
          <a:lstStyle/>
          <a:p>
            <a:pPr lvl="0"/>
            <a:r>
              <a:rPr lang="en-US" sz="6000" b="1" dirty="0">
                <a:solidFill>
                  <a:srgbClr val="D34817"/>
                </a:solidFill>
                <a:latin typeface="Perpetua" pitchFamily="18" charset="0"/>
              </a:rPr>
              <a:t>Use Case  </a:t>
            </a:r>
            <a:r>
              <a:rPr lang="en-US" sz="6000" b="1" dirty="0" smtClean="0">
                <a:solidFill>
                  <a:srgbClr val="D34817"/>
                </a:solidFill>
                <a:latin typeface="Perpetua" pitchFamily="18" charset="0"/>
              </a:rPr>
              <a:t>Specification</a:t>
            </a:r>
            <a:endParaRPr lang="en-US" sz="6000" b="1" dirty="0">
              <a:solidFill>
                <a:srgbClr val="D34817"/>
              </a:solidFill>
              <a:latin typeface="Perpetua" pitchFamily="18" charset="0"/>
            </a:endParaRPr>
          </a:p>
        </p:txBody>
      </p:sp>
    </p:spTree>
    <p:extLst>
      <p:ext uri="{BB962C8B-B14F-4D97-AF65-F5344CB8AC3E}">
        <p14:creationId xmlns:p14="http://schemas.microsoft.com/office/powerpoint/2010/main" val="1892283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09600"/>
            <a:ext cx="8001000" cy="2000548"/>
          </a:xfrm>
          <a:prstGeom prst="rect">
            <a:avLst/>
          </a:prstGeom>
        </p:spPr>
        <p:txBody>
          <a:bodyPr wrap="square">
            <a:spAutoFit/>
          </a:bodyPr>
          <a:lstStyle/>
          <a:p>
            <a:r>
              <a:rPr lang="en-US" sz="2400" b="1" dirty="0"/>
              <a:t>Use case name</a:t>
            </a:r>
            <a:r>
              <a:rPr lang="en-US" sz="2400" b="1" dirty="0" smtClean="0"/>
              <a:t>:   Login</a:t>
            </a:r>
          </a:p>
          <a:p>
            <a:endParaRPr lang="en-US" sz="2400" b="1" dirty="0"/>
          </a:p>
          <a:p>
            <a:r>
              <a:rPr lang="en-US" sz="2400" b="1" dirty="0" smtClean="0"/>
              <a:t>Description</a:t>
            </a:r>
            <a:r>
              <a:rPr lang="en-US" sz="2400" dirty="0" smtClean="0"/>
              <a:t>: Allows user to </a:t>
            </a:r>
            <a:r>
              <a:rPr lang="en-US" sz="2400" dirty="0"/>
              <a:t>login and access the services of the mobile application</a:t>
            </a:r>
            <a:r>
              <a:rPr lang="en-US" sz="2800" dirty="0"/>
              <a:t>.</a:t>
            </a:r>
            <a:r>
              <a:rPr lang="en-US" sz="2400" dirty="0"/>
              <a:t/>
            </a:r>
            <a:br>
              <a:rPr lang="en-US" sz="2400" dirty="0"/>
            </a:br>
            <a:endParaRPr lang="en-US" sz="2400" dirty="0"/>
          </a:p>
        </p:txBody>
      </p:sp>
      <p:sp>
        <p:nvSpPr>
          <p:cNvPr id="3" name="Rectangle 2"/>
          <p:cNvSpPr/>
          <p:nvPr/>
        </p:nvSpPr>
        <p:spPr>
          <a:xfrm>
            <a:off x="228600" y="2286000"/>
            <a:ext cx="8839200" cy="2954655"/>
          </a:xfrm>
          <a:prstGeom prst="rect">
            <a:avLst/>
          </a:prstGeom>
        </p:spPr>
        <p:txBody>
          <a:bodyPr wrap="square">
            <a:spAutoFit/>
          </a:bodyPr>
          <a:lstStyle/>
          <a:p>
            <a:r>
              <a:rPr lang="en-US" sz="2400" b="1" dirty="0"/>
              <a:t>Actor</a:t>
            </a:r>
            <a:r>
              <a:rPr lang="en-US" sz="2400" dirty="0"/>
              <a:t>: </a:t>
            </a:r>
            <a:r>
              <a:rPr lang="en-US" sz="2400" dirty="0" smtClean="0"/>
              <a:t>User</a:t>
            </a:r>
          </a:p>
          <a:p>
            <a:endParaRPr lang="en-US" sz="2400" dirty="0" smtClean="0"/>
          </a:p>
          <a:p>
            <a:r>
              <a:rPr lang="en-US" sz="2400" b="1" dirty="0"/>
              <a:t>Precondition</a:t>
            </a:r>
          </a:p>
          <a:p>
            <a:r>
              <a:rPr lang="en-US" sz="2400" dirty="0" smtClean="0"/>
              <a:t>User </a:t>
            </a:r>
            <a:r>
              <a:rPr lang="en-US" sz="2400" dirty="0"/>
              <a:t>needs a registered pin number </a:t>
            </a:r>
            <a:r>
              <a:rPr lang="en-US" sz="2400" dirty="0" smtClean="0"/>
              <a:t>.</a:t>
            </a:r>
            <a:r>
              <a:rPr lang="en-US" sz="2400" dirty="0"/>
              <a:t/>
            </a:r>
            <a:br>
              <a:rPr lang="en-US" sz="2400" dirty="0"/>
            </a:br>
            <a:endParaRPr lang="en-US" sz="2400" dirty="0"/>
          </a:p>
          <a:p>
            <a:r>
              <a:rPr lang="en-US" sz="2400" b="1" dirty="0"/>
              <a:t>Post condition</a:t>
            </a:r>
          </a:p>
          <a:p>
            <a:r>
              <a:rPr lang="en-US" sz="2400" dirty="0"/>
              <a:t>Registered user will be directed to home page</a:t>
            </a:r>
            <a:r>
              <a:rPr lang="en-US" sz="2000" dirty="0"/>
              <a:t>.</a:t>
            </a:r>
          </a:p>
          <a:p>
            <a:endParaRPr lang="en-US" dirty="0" smtClean="0"/>
          </a:p>
        </p:txBody>
      </p:sp>
    </p:spTree>
    <p:extLst>
      <p:ext uri="{BB962C8B-B14F-4D97-AF65-F5344CB8AC3E}">
        <p14:creationId xmlns:p14="http://schemas.microsoft.com/office/powerpoint/2010/main" val="3849499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3648" y="2286000"/>
            <a:ext cx="7361311" cy="1107996"/>
          </a:xfrm>
          <a:prstGeom prst="rect">
            <a:avLst/>
          </a:prstGeom>
          <a:noFill/>
        </p:spPr>
        <p:txBody>
          <a:bodyPr wrap="none" lIns="91440" tIns="45720" rIns="91440" bIns="45720">
            <a:spAutoFit/>
          </a:bodyPr>
          <a:lstStyle/>
          <a:p>
            <a:pPr lvl="1" algn="ctr"/>
            <a:r>
              <a:rPr lang="en-US" sz="66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Existing System </a:t>
            </a:r>
            <a:endParaRPr lang="en-US" sz="6600" b="1" cap="none" spc="0"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sp>
        <p:nvSpPr>
          <p:cNvPr id="5" name="TextBox 4"/>
          <p:cNvSpPr txBox="1"/>
          <p:nvPr/>
        </p:nvSpPr>
        <p:spPr>
          <a:xfrm rot="10800000" flipH="1" flipV="1">
            <a:off x="3810000" y="3810000"/>
            <a:ext cx="4876800" cy="1569660"/>
          </a:xfrm>
          <a:prstGeom prst="rect">
            <a:avLst/>
          </a:prstGeom>
          <a:noFill/>
        </p:spPr>
        <p:txBody>
          <a:bodyPr wrap="square" rtlCol="0">
            <a:spAutoFit/>
          </a:bodyPr>
          <a:lstStyle/>
          <a:p>
            <a:pPr marL="285750" indent="-285750">
              <a:buFont typeface="Arial" pitchFamily="34" charset="0"/>
              <a:buChar char="•"/>
            </a:pPr>
            <a:r>
              <a:rPr lang="en-US" sz="2400" dirty="0" smtClean="0"/>
              <a:t>Buildtrack smart automation  </a:t>
            </a:r>
          </a:p>
          <a:p>
            <a:pPr marL="285750" indent="-285750">
              <a:buFont typeface="Arial" pitchFamily="34" charset="0"/>
              <a:buChar char="•"/>
            </a:pPr>
            <a:r>
              <a:rPr lang="en-US" sz="2400" dirty="0" smtClean="0"/>
              <a:t>Drip Irrigation</a:t>
            </a:r>
          </a:p>
          <a:p>
            <a:pPr marL="285750" indent="-285750">
              <a:buFont typeface="Arial" pitchFamily="34" charset="0"/>
              <a:buChar char="•"/>
            </a:pPr>
            <a:r>
              <a:rPr lang="en-US" sz="2400" dirty="0" smtClean="0"/>
              <a:t>Smart Bin</a:t>
            </a:r>
          </a:p>
          <a:p>
            <a:pPr marL="285750" indent="-285750">
              <a:buFont typeface="Arial" pitchFamily="34" charset="0"/>
              <a:buChar char="•"/>
            </a:pPr>
            <a:r>
              <a:rPr lang="en-US" sz="2400" dirty="0" smtClean="0"/>
              <a:t>Curiousfly</a:t>
            </a:r>
            <a:endParaRPr lang="en-US" sz="2400" dirty="0"/>
          </a:p>
        </p:txBody>
      </p:sp>
    </p:spTree>
    <p:extLst>
      <p:ext uri="{BB962C8B-B14F-4D97-AF65-F5344CB8AC3E}">
        <p14:creationId xmlns:p14="http://schemas.microsoft.com/office/powerpoint/2010/main" val="11459777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3886200"/>
            <a:ext cx="9525000" cy="2123658"/>
          </a:xfrm>
          <a:prstGeom prst="rect">
            <a:avLst/>
          </a:prstGeom>
        </p:spPr>
        <p:txBody>
          <a:bodyPr wrap="square">
            <a:spAutoFit/>
          </a:bodyPr>
          <a:lstStyle/>
          <a:p>
            <a:r>
              <a:rPr lang="en-US" sz="2400" b="1" dirty="0"/>
              <a:t>Alternate flow</a:t>
            </a:r>
          </a:p>
          <a:p>
            <a:r>
              <a:rPr lang="en-US" sz="2400" dirty="0" smtClean="0"/>
              <a:t>1.An </a:t>
            </a:r>
            <a:r>
              <a:rPr lang="en-US" sz="2400" dirty="0"/>
              <a:t>incorrect combination of user name and password result in the user being  redirected to the login page with an error message “an incorrect user name or password have been entered”.</a:t>
            </a:r>
          </a:p>
          <a:p>
            <a:r>
              <a:rPr lang="en-US" dirty="0"/>
              <a:t/>
            </a:r>
            <a:br>
              <a:rPr lang="en-US" dirty="0"/>
            </a:br>
            <a:endParaRPr lang="en-US" dirty="0"/>
          </a:p>
        </p:txBody>
      </p:sp>
      <p:sp>
        <p:nvSpPr>
          <p:cNvPr id="3" name="Rectangle 2"/>
          <p:cNvSpPr/>
          <p:nvPr/>
        </p:nvSpPr>
        <p:spPr>
          <a:xfrm>
            <a:off x="190500" y="381000"/>
            <a:ext cx="8839200" cy="3785652"/>
          </a:xfrm>
          <a:prstGeom prst="rect">
            <a:avLst/>
          </a:prstGeom>
        </p:spPr>
        <p:txBody>
          <a:bodyPr wrap="square">
            <a:spAutoFit/>
          </a:bodyPr>
          <a:lstStyle/>
          <a:p>
            <a:r>
              <a:rPr lang="en-US" sz="2400" b="1" dirty="0" smtClean="0"/>
              <a:t>Basic</a:t>
            </a:r>
            <a:r>
              <a:rPr lang="en-US" sz="2400" b="1" dirty="0"/>
              <a:t>  flow</a:t>
            </a:r>
            <a:r>
              <a:rPr lang="en-US" sz="2400" dirty="0" smtClean="0"/>
              <a:t>:</a:t>
            </a:r>
            <a:endParaRPr lang="en-US" sz="2400" dirty="0"/>
          </a:p>
          <a:p>
            <a:r>
              <a:rPr lang="en-US" sz="2400" dirty="0"/>
              <a:t>1. User enters his/her user name.</a:t>
            </a:r>
          </a:p>
          <a:p>
            <a:r>
              <a:rPr lang="en-US" sz="2400" dirty="0"/>
              <a:t>2. User enters his/her password</a:t>
            </a:r>
          </a:p>
          <a:p>
            <a:r>
              <a:rPr lang="en-US" sz="2400" dirty="0"/>
              <a:t>3. Click sign in button</a:t>
            </a:r>
          </a:p>
          <a:p>
            <a:r>
              <a:rPr lang="en-US" sz="2400" dirty="0"/>
              <a:t>4.Password and user id will be verified</a:t>
            </a:r>
            <a:r>
              <a:rPr lang="en-US" sz="2400" dirty="0" smtClean="0"/>
              <a:t>.</a:t>
            </a:r>
          </a:p>
          <a:p>
            <a:r>
              <a:rPr lang="en-US" sz="2400" dirty="0" smtClean="0"/>
              <a:t>5.Click </a:t>
            </a:r>
            <a:r>
              <a:rPr lang="en-US" sz="2400" dirty="0"/>
              <a:t>sign up for new user registration.</a:t>
            </a:r>
          </a:p>
          <a:p>
            <a:r>
              <a:rPr lang="en-US" sz="2400" dirty="0" smtClean="0"/>
              <a:t>6.User </a:t>
            </a:r>
            <a:r>
              <a:rPr lang="en-US" sz="2400" dirty="0"/>
              <a:t>enters their user name and email id.</a:t>
            </a:r>
          </a:p>
          <a:p>
            <a:r>
              <a:rPr lang="en-US" sz="2400" dirty="0" smtClean="0"/>
              <a:t>7.Enter </a:t>
            </a:r>
            <a:r>
              <a:rPr lang="en-US" sz="2400" dirty="0"/>
              <a:t>valid  unique password  key.</a:t>
            </a:r>
          </a:p>
          <a:p>
            <a:r>
              <a:rPr lang="en-US" sz="2400" dirty="0" smtClean="0"/>
              <a:t>8.New </a:t>
            </a:r>
            <a:r>
              <a:rPr lang="en-US" sz="2400" dirty="0"/>
              <a:t>user can access the service.</a:t>
            </a:r>
            <a:br>
              <a:rPr lang="en-US" sz="2400" dirty="0"/>
            </a:br>
            <a:endParaRPr lang="en-US" sz="2400" dirty="0"/>
          </a:p>
        </p:txBody>
      </p:sp>
    </p:spTree>
    <p:extLst>
      <p:ext uri="{BB962C8B-B14F-4D97-AF65-F5344CB8AC3E}">
        <p14:creationId xmlns:p14="http://schemas.microsoft.com/office/powerpoint/2010/main" val="24993185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19" y="188728"/>
            <a:ext cx="4137959" cy="6338421"/>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70263"/>
            <a:ext cx="4572000" cy="632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4636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
            <a:ext cx="4419600" cy="608532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28600"/>
            <a:ext cx="3789705" cy="612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38409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520" y="304800"/>
            <a:ext cx="8382000" cy="6247864"/>
          </a:xfrm>
          <a:prstGeom prst="rect">
            <a:avLst/>
          </a:prstGeom>
        </p:spPr>
        <p:txBody>
          <a:bodyPr wrap="square">
            <a:spAutoFit/>
          </a:bodyPr>
          <a:lstStyle/>
          <a:p>
            <a:pPr algn="just"/>
            <a:r>
              <a:rPr lang="en-US" sz="2400" b="1" dirty="0" smtClean="0"/>
              <a:t>Use case name: </a:t>
            </a:r>
            <a:r>
              <a:rPr lang="en-US" sz="2400" dirty="0" smtClean="0"/>
              <a:t> </a:t>
            </a:r>
            <a:r>
              <a:rPr lang="en-US" sz="2400" b="1" dirty="0" smtClean="0"/>
              <a:t>Control home appliances </a:t>
            </a:r>
          </a:p>
          <a:p>
            <a:pPr algn="just"/>
            <a:endParaRPr lang="en-US" sz="2400" dirty="0" smtClean="0"/>
          </a:p>
          <a:p>
            <a:pPr algn="just"/>
            <a:r>
              <a:rPr lang="en-US" sz="2400" b="1" dirty="0" smtClean="0"/>
              <a:t>Use Case Description</a:t>
            </a:r>
            <a:r>
              <a:rPr lang="en-US" sz="2400" dirty="0" smtClean="0"/>
              <a:t>: Allows user to control home appliances like: fan, light from mobile app. Based on the motion detected  and intensity of light automatic lighting is provided( by IOT sensors).</a:t>
            </a:r>
          </a:p>
          <a:p>
            <a:pPr algn="just"/>
            <a:endParaRPr lang="en-US" sz="2400" dirty="0" smtClean="0"/>
          </a:p>
          <a:p>
            <a:pPr algn="just"/>
            <a:r>
              <a:rPr lang="en-US" sz="2400" b="1" dirty="0" smtClean="0"/>
              <a:t>Actors</a:t>
            </a:r>
            <a:r>
              <a:rPr lang="en-US" sz="2400" b="1" dirty="0"/>
              <a:t>:</a:t>
            </a:r>
          </a:p>
          <a:p>
            <a:pPr algn="just"/>
            <a:r>
              <a:rPr lang="en-US" sz="2400" dirty="0"/>
              <a:t>User, IOT </a:t>
            </a:r>
            <a:r>
              <a:rPr lang="en-US" sz="2400" dirty="0" smtClean="0"/>
              <a:t>sensors</a:t>
            </a:r>
          </a:p>
          <a:p>
            <a:pPr algn="just"/>
            <a:endParaRPr lang="en-US" sz="2400" dirty="0"/>
          </a:p>
          <a:p>
            <a:pPr algn="just"/>
            <a:r>
              <a:rPr lang="en-US" sz="2400" b="1" dirty="0"/>
              <a:t>Precondition</a:t>
            </a:r>
          </a:p>
          <a:p>
            <a:pPr lvl="0" algn="just"/>
            <a:r>
              <a:rPr lang="en-US" sz="2400" dirty="0"/>
              <a:t>A fully functioning automation system has been successfully installed and powered on</a:t>
            </a:r>
            <a:r>
              <a:rPr lang="en-US" sz="2400" dirty="0" smtClean="0"/>
              <a:t>.</a:t>
            </a:r>
          </a:p>
          <a:p>
            <a:pPr lvl="0" algn="just"/>
            <a:endParaRPr lang="en-US" sz="2400" dirty="0"/>
          </a:p>
          <a:p>
            <a:pPr lvl="0" algn="just"/>
            <a:r>
              <a:rPr lang="en-US" sz="2400" b="1" dirty="0" smtClean="0"/>
              <a:t>Post condition</a:t>
            </a:r>
            <a:endParaRPr lang="en-US" sz="2400" b="1" dirty="0"/>
          </a:p>
          <a:p>
            <a:pPr lvl="0" algn="just"/>
            <a:r>
              <a:rPr lang="en-US" sz="2400" dirty="0"/>
              <a:t>Data values from sensors will be displayed in the </a:t>
            </a:r>
            <a:r>
              <a:rPr lang="en-US" sz="2400" dirty="0" smtClean="0"/>
              <a:t>app. Easy and </a:t>
            </a:r>
            <a:r>
              <a:rPr lang="en-US" sz="2400" dirty="0"/>
              <a:t>fully automated system as per user </a:t>
            </a:r>
            <a:r>
              <a:rPr lang="en-US" sz="2400" dirty="0" smtClean="0"/>
              <a:t>need is achieved.</a:t>
            </a:r>
            <a:endParaRPr lang="en-US" sz="2400" dirty="0"/>
          </a:p>
          <a:p>
            <a:pPr lvl="0"/>
            <a:endParaRPr lang="en-US" sz="1600" dirty="0"/>
          </a:p>
        </p:txBody>
      </p:sp>
    </p:spTree>
    <p:extLst>
      <p:ext uri="{BB962C8B-B14F-4D97-AF65-F5344CB8AC3E}">
        <p14:creationId xmlns:p14="http://schemas.microsoft.com/office/powerpoint/2010/main" val="5991164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360" y="1066800"/>
            <a:ext cx="8448040" cy="5324535"/>
          </a:xfrm>
          <a:prstGeom prst="rect">
            <a:avLst/>
          </a:prstGeom>
        </p:spPr>
        <p:txBody>
          <a:bodyPr wrap="square">
            <a:spAutoFit/>
          </a:bodyPr>
          <a:lstStyle/>
          <a:p>
            <a:r>
              <a:rPr lang="en-US" sz="2400" b="1" dirty="0"/>
              <a:t>Basic flow</a:t>
            </a:r>
            <a:r>
              <a:rPr lang="en-US" sz="2400" b="1" dirty="0" smtClean="0"/>
              <a:t>:</a:t>
            </a:r>
          </a:p>
          <a:p>
            <a:pPr>
              <a:lnSpc>
                <a:spcPct val="150000"/>
              </a:lnSpc>
            </a:pPr>
            <a:endParaRPr lang="en-US" sz="2400" dirty="0"/>
          </a:p>
          <a:p>
            <a:pPr lvl="0" algn="just">
              <a:lnSpc>
                <a:spcPct val="150000"/>
              </a:lnSpc>
            </a:pPr>
            <a:r>
              <a:rPr lang="en-US" sz="2400" dirty="0"/>
              <a:t>1.During daytime lights will be switched </a:t>
            </a:r>
            <a:r>
              <a:rPr lang="en-US" sz="2400" dirty="0" smtClean="0"/>
              <a:t>off.</a:t>
            </a:r>
          </a:p>
          <a:p>
            <a:pPr lvl="0" algn="just">
              <a:lnSpc>
                <a:spcPct val="150000"/>
              </a:lnSpc>
            </a:pPr>
            <a:r>
              <a:rPr lang="en-US" sz="2400" dirty="0" smtClean="0"/>
              <a:t>2.During  night </a:t>
            </a:r>
            <a:r>
              <a:rPr lang="en-US" sz="2400" dirty="0"/>
              <a:t>it will be switched on by IOT </a:t>
            </a:r>
            <a:r>
              <a:rPr lang="en-US" sz="2400" dirty="0" smtClean="0"/>
              <a:t>sensor.</a:t>
            </a:r>
            <a:endParaRPr lang="en-US" sz="2400" dirty="0"/>
          </a:p>
          <a:p>
            <a:pPr lvl="0" algn="just">
              <a:lnSpc>
                <a:spcPct val="150000"/>
              </a:lnSpc>
            </a:pPr>
            <a:r>
              <a:rPr lang="en-US" sz="2400" dirty="0"/>
              <a:t>3</a:t>
            </a:r>
            <a:r>
              <a:rPr lang="en-US" sz="2400" dirty="0" smtClean="0"/>
              <a:t>.Motion  </a:t>
            </a:r>
            <a:r>
              <a:rPr lang="en-US" sz="2400" dirty="0"/>
              <a:t>will be detected and lights will automatically switched on by </a:t>
            </a:r>
            <a:r>
              <a:rPr lang="en-US" sz="2400" dirty="0" smtClean="0"/>
              <a:t>sensor.</a:t>
            </a:r>
            <a:endParaRPr lang="en-US" sz="2400" dirty="0"/>
          </a:p>
          <a:p>
            <a:pPr lvl="0" algn="just">
              <a:lnSpc>
                <a:spcPct val="150000"/>
              </a:lnSpc>
            </a:pPr>
            <a:r>
              <a:rPr lang="en-US" sz="2400" dirty="0"/>
              <a:t>4</a:t>
            </a:r>
            <a:r>
              <a:rPr lang="en-US" sz="2400" dirty="0" smtClean="0"/>
              <a:t>.User can click ‘bulb on’ when needed.</a:t>
            </a:r>
            <a:endParaRPr lang="en-US" sz="2400" dirty="0"/>
          </a:p>
          <a:p>
            <a:pPr lvl="0" algn="just">
              <a:lnSpc>
                <a:spcPct val="150000"/>
              </a:lnSpc>
            </a:pPr>
            <a:r>
              <a:rPr lang="en-US" sz="2400" dirty="0"/>
              <a:t>5</a:t>
            </a:r>
            <a:r>
              <a:rPr lang="en-US" sz="2400" dirty="0" smtClean="0"/>
              <a:t>.User can click ‘bulb off’ when lighting not needed.</a:t>
            </a:r>
          </a:p>
          <a:p>
            <a:pPr lvl="0" algn="just"/>
            <a:endParaRPr lang="en-US" sz="2000" dirty="0"/>
          </a:p>
          <a:p>
            <a:pPr lvl="0" algn="just"/>
            <a:endParaRPr lang="en-US" sz="2000" dirty="0"/>
          </a:p>
          <a:p>
            <a:pPr lvl="0" algn="just"/>
            <a:endParaRPr lang="en-US" sz="2400" dirty="0" smtClean="0"/>
          </a:p>
        </p:txBody>
      </p:sp>
    </p:spTree>
    <p:extLst>
      <p:ext uri="{BB962C8B-B14F-4D97-AF65-F5344CB8AC3E}">
        <p14:creationId xmlns:p14="http://schemas.microsoft.com/office/powerpoint/2010/main" val="8240110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33400"/>
            <a:ext cx="2957513" cy="551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6191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520" y="304800"/>
            <a:ext cx="8382000" cy="5878532"/>
          </a:xfrm>
          <a:prstGeom prst="rect">
            <a:avLst/>
          </a:prstGeom>
        </p:spPr>
        <p:txBody>
          <a:bodyPr wrap="square">
            <a:spAutoFit/>
          </a:bodyPr>
          <a:lstStyle/>
          <a:p>
            <a:pPr algn="just"/>
            <a:r>
              <a:rPr lang="en-US" sz="2400" b="1" dirty="0" smtClean="0"/>
              <a:t>Use case name: </a:t>
            </a:r>
            <a:r>
              <a:rPr lang="en-US" sz="2400" dirty="0" smtClean="0"/>
              <a:t> </a:t>
            </a:r>
            <a:r>
              <a:rPr lang="en-US" sz="2400" b="1" dirty="0" smtClean="0"/>
              <a:t>View temperature and humidity values</a:t>
            </a:r>
          </a:p>
          <a:p>
            <a:pPr algn="just"/>
            <a:endParaRPr lang="en-US" sz="2400" dirty="0" smtClean="0"/>
          </a:p>
          <a:p>
            <a:pPr algn="just"/>
            <a:r>
              <a:rPr lang="en-US" sz="2400" b="1" dirty="0" smtClean="0"/>
              <a:t>Use Case Description</a:t>
            </a:r>
            <a:r>
              <a:rPr lang="en-US" sz="2400" dirty="0" smtClean="0"/>
              <a:t>: Allows user to view temperature and humidity inside a room.</a:t>
            </a:r>
          </a:p>
          <a:p>
            <a:pPr algn="just"/>
            <a:endParaRPr lang="en-US" sz="2400" dirty="0" smtClean="0"/>
          </a:p>
          <a:p>
            <a:pPr algn="just"/>
            <a:r>
              <a:rPr lang="en-US" sz="2400" b="1" dirty="0" smtClean="0"/>
              <a:t>Actors</a:t>
            </a:r>
            <a:r>
              <a:rPr lang="en-US" sz="2400" b="1" dirty="0"/>
              <a:t>:</a:t>
            </a:r>
          </a:p>
          <a:p>
            <a:pPr algn="just"/>
            <a:r>
              <a:rPr lang="en-US" sz="2400" dirty="0"/>
              <a:t>User, IOT </a:t>
            </a:r>
            <a:r>
              <a:rPr lang="en-US" sz="2400" dirty="0" smtClean="0"/>
              <a:t>sensors</a:t>
            </a:r>
          </a:p>
          <a:p>
            <a:pPr algn="just"/>
            <a:endParaRPr lang="en-US" sz="2400" dirty="0"/>
          </a:p>
          <a:p>
            <a:pPr algn="just"/>
            <a:r>
              <a:rPr lang="en-US" sz="2400" b="1" dirty="0"/>
              <a:t>Precondition</a:t>
            </a:r>
          </a:p>
          <a:p>
            <a:pPr lvl="0" algn="just"/>
            <a:r>
              <a:rPr lang="en-US" sz="2400" dirty="0"/>
              <a:t>A fully functioning automation system has been successfully installed and powered on</a:t>
            </a:r>
            <a:r>
              <a:rPr lang="en-US" sz="2400" dirty="0" smtClean="0"/>
              <a:t>.</a:t>
            </a:r>
          </a:p>
          <a:p>
            <a:pPr lvl="0" algn="just"/>
            <a:endParaRPr lang="en-US" sz="2400" dirty="0"/>
          </a:p>
          <a:p>
            <a:pPr lvl="0" algn="just"/>
            <a:r>
              <a:rPr lang="en-US" sz="2400" b="1" dirty="0" smtClean="0"/>
              <a:t>Post condition</a:t>
            </a:r>
            <a:endParaRPr lang="en-US" sz="2400" b="1" dirty="0"/>
          </a:p>
          <a:p>
            <a:pPr lvl="0" algn="just"/>
            <a:r>
              <a:rPr lang="en-US" sz="2400" dirty="0"/>
              <a:t>Data values from sensors will be displayed in the </a:t>
            </a:r>
            <a:r>
              <a:rPr lang="en-US" sz="2400" dirty="0" smtClean="0"/>
              <a:t>app. Easy and </a:t>
            </a:r>
            <a:r>
              <a:rPr lang="en-US" sz="2400" dirty="0"/>
              <a:t>fully automated system as per user </a:t>
            </a:r>
            <a:r>
              <a:rPr lang="en-US" sz="2400" dirty="0" smtClean="0"/>
              <a:t>need is achieved.</a:t>
            </a:r>
            <a:endParaRPr lang="en-US" sz="2400" dirty="0"/>
          </a:p>
          <a:p>
            <a:pPr lvl="0"/>
            <a:endParaRPr lang="en-US" sz="1600" dirty="0"/>
          </a:p>
        </p:txBody>
      </p:sp>
    </p:spTree>
    <p:extLst>
      <p:ext uri="{BB962C8B-B14F-4D97-AF65-F5344CB8AC3E}">
        <p14:creationId xmlns:p14="http://schemas.microsoft.com/office/powerpoint/2010/main" val="30681840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360" y="838200"/>
            <a:ext cx="8448040" cy="4770537"/>
          </a:xfrm>
          <a:prstGeom prst="rect">
            <a:avLst/>
          </a:prstGeom>
        </p:spPr>
        <p:txBody>
          <a:bodyPr wrap="square">
            <a:spAutoFit/>
          </a:bodyPr>
          <a:lstStyle/>
          <a:p>
            <a:r>
              <a:rPr lang="en-US" sz="2400" b="1" dirty="0"/>
              <a:t>Basic flow</a:t>
            </a:r>
            <a:r>
              <a:rPr lang="en-US" sz="2400" b="1" dirty="0" smtClean="0"/>
              <a:t>:</a:t>
            </a:r>
          </a:p>
          <a:p>
            <a:pPr>
              <a:lnSpc>
                <a:spcPct val="150000"/>
              </a:lnSpc>
            </a:pPr>
            <a:endParaRPr lang="en-US" sz="2400" dirty="0"/>
          </a:p>
          <a:p>
            <a:pPr lvl="0" algn="just">
              <a:lnSpc>
                <a:spcPct val="150000"/>
              </a:lnSpc>
            </a:pPr>
            <a:r>
              <a:rPr lang="en-US" sz="2400" dirty="0" smtClean="0"/>
              <a:t>1.Temperature values from sensors will be displayed.</a:t>
            </a:r>
          </a:p>
          <a:p>
            <a:pPr lvl="0" algn="just">
              <a:lnSpc>
                <a:spcPct val="150000"/>
              </a:lnSpc>
            </a:pPr>
            <a:r>
              <a:rPr lang="en-US" sz="2400" dirty="0" smtClean="0"/>
              <a:t>2.Humidity values from sensors will be displayed.</a:t>
            </a:r>
            <a:endParaRPr lang="en-US" sz="2400" dirty="0"/>
          </a:p>
          <a:p>
            <a:pPr lvl="0" algn="just">
              <a:lnSpc>
                <a:spcPct val="150000"/>
              </a:lnSpc>
            </a:pPr>
            <a:r>
              <a:rPr lang="en-US" sz="2400" dirty="0" smtClean="0"/>
              <a:t>3.User can view values in display.</a:t>
            </a:r>
          </a:p>
          <a:p>
            <a:pPr lvl="0" algn="just">
              <a:lnSpc>
                <a:spcPct val="150000"/>
              </a:lnSpc>
            </a:pPr>
            <a:r>
              <a:rPr lang="en-US" sz="2400" dirty="0" smtClean="0"/>
              <a:t>4.User can send alert to concerned person when values  crosses the desired  level.</a:t>
            </a:r>
          </a:p>
          <a:p>
            <a:pPr lvl="0" algn="just"/>
            <a:endParaRPr lang="en-US" sz="2000" dirty="0"/>
          </a:p>
          <a:p>
            <a:pPr lvl="0" algn="just"/>
            <a:endParaRPr lang="en-US" sz="2000" dirty="0"/>
          </a:p>
          <a:p>
            <a:pPr lvl="0" algn="just"/>
            <a:endParaRPr lang="en-US" sz="2400" dirty="0" smtClean="0"/>
          </a:p>
        </p:txBody>
      </p:sp>
    </p:spTree>
    <p:extLst>
      <p:ext uri="{BB962C8B-B14F-4D97-AF65-F5344CB8AC3E}">
        <p14:creationId xmlns:p14="http://schemas.microsoft.com/office/powerpoint/2010/main" val="2222045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34010"/>
            <a:ext cx="3200400" cy="551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65760"/>
            <a:ext cx="2871787"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685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762000"/>
            <a:ext cx="8077200" cy="5139869"/>
          </a:xfrm>
          <a:prstGeom prst="rect">
            <a:avLst/>
          </a:prstGeom>
          <a:noFill/>
        </p:spPr>
        <p:txBody>
          <a:bodyPr wrap="square" rtlCol="0">
            <a:spAutoFit/>
          </a:bodyPr>
          <a:lstStyle/>
          <a:p>
            <a:pPr algn="just"/>
            <a:r>
              <a:rPr lang="en-US" sz="2400" b="1" dirty="0" smtClean="0"/>
              <a:t>Use case name</a:t>
            </a:r>
            <a:r>
              <a:rPr lang="en-US" sz="2400" dirty="0" smtClean="0"/>
              <a:t>: </a:t>
            </a:r>
            <a:r>
              <a:rPr lang="en-US" sz="2400" b="1" dirty="0" smtClean="0"/>
              <a:t>Door lock /unlock</a:t>
            </a:r>
          </a:p>
          <a:p>
            <a:pPr algn="just"/>
            <a:endParaRPr lang="en-US" sz="2400" dirty="0" smtClean="0"/>
          </a:p>
          <a:p>
            <a:pPr algn="just"/>
            <a:r>
              <a:rPr lang="en-US" sz="2400" b="1" dirty="0" smtClean="0"/>
              <a:t>Use case Description</a:t>
            </a:r>
            <a:r>
              <a:rPr lang="en-US" sz="2400" dirty="0" smtClean="0"/>
              <a:t>: Ensures security to user’s home  through  face recognition technology. Based on recognized face automatic door lock/unlock will be performed.</a:t>
            </a:r>
          </a:p>
          <a:p>
            <a:pPr algn="just"/>
            <a:endParaRPr lang="en-US" sz="2400" dirty="0" smtClean="0"/>
          </a:p>
          <a:p>
            <a:pPr algn="just"/>
            <a:r>
              <a:rPr lang="en-US" sz="2400" b="1" dirty="0" smtClean="0"/>
              <a:t>Actors</a:t>
            </a:r>
            <a:r>
              <a:rPr lang="en-US" sz="2400" dirty="0" smtClean="0"/>
              <a:t>: User, IOT sensors</a:t>
            </a:r>
          </a:p>
          <a:p>
            <a:pPr marL="285750" indent="-285750" algn="just">
              <a:buFont typeface="Arial" pitchFamily="34" charset="0"/>
              <a:buChar char="•"/>
            </a:pPr>
            <a:endParaRPr lang="en-US" sz="2400" dirty="0" smtClean="0"/>
          </a:p>
          <a:p>
            <a:pPr algn="just"/>
            <a:r>
              <a:rPr lang="en-US" sz="2400" b="1" dirty="0" smtClean="0"/>
              <a:t>Pre condition</a:t>
            </a:r>
            <a:r>
              <a:rPr lang="en-US" sz="2400" dirty="0" smtClean="0"/>
              <a:t>: A fully functioning automatic face pattern matching system through camera has </a:t>
            </a:r>
            <a:r>
              <a:rPr lang="en-US" sz="2400" dirty="0"/>
              <a:t>been successfully installed and powered on</a:t>
            </a:r>
            <a:r>
              <a:rPr lang="en-US" sz="2400" dirty="0" smtClean="0"/>
              <a:t>.</a:t>
            </a:r>
          </a:p>
          <a:p>
            <a:pPr algn="just"/>
            <a:endParaRPr lang="en-US" sz="2400" dirty="0" smtClean="0"/>
          </a:p>
          <a:p>
            <a:pPr algn="just"/>
            <a:r>
              <a:rPr lang="en-US" sz="2400" b="1" dirty="0" smtClean="0"/>
              <a:t>Post </a:t>
            </a:r>
            <a:r>
              <a:rPr lang="en-US" sz="2400" b="1" dirty="0"/>
              <a:t>conditions:</a:t>
            </a:r>
            <a:r>
              <a:rPr lang="en-US" sz="2400" dirty="0"/>
              <a:t> Door will open if face recognized match.</a:t>
            </a:r>
          </a:p>
          <a:p>
            <a:pPr algn="just"/>
            <a:endParaRPr lang="en-US" sz="2000" b="1" dirty="0" smtClean="0"/>
          </a:p>
          <a:p>
            <a:pPr algn="just"/>
            <a:endParaRPr lang="en-US" sz="2000" dirty="0"/>
          </a:p>
        </p:txBody>
      </p:sp>
    </p:spTree>
    <p:extLst>
      <p:ext uri="{BB962C8B-B14F-4D97-AF65-F5344CB8AC3E}">
        <p14:creationId xmlns:p14="http://schemas.microsoft.com/office/powerpoint/2010/main" val="2114201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 y="381000"/>
            <a:ext cx="8546387" cy="5715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06314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599" y="-457200"/>
            <a:ext cx="7881487" cy="8833187"/>
          </a:xfrm>
          <a:prstGeom prst="rect">
            <a:avLst/>
          </a:prstGeom>
        </p:spPr>
        <p:txBody>
          <a:bodyPr wrap="square">
            <a:spAutoFit/>
          </a:bodyPr>
          <a:lstStyle/>
          <a:p>
            <a:pPr algn="just"/>
            <a:endParaRPr lang="en-US" sz="2000" dirty="0" smtClean="0"/>
          </a:p>
          <a:p>
            <a:pPr algn="just"/>
            <a:endParaRPr lang="en-US" sz="2400" dirty="0"/>
          </a:p>
          <a:p>
            <a:pPr algn="just">
              <a:lnSpc>
                <a:spcPct val="150000"/>
              </a:lnSpc>
            </a:pPr>
            <a:r>
              <a:rPr lang="en-US" sz="2400" b="1" dirty="0"/>
              <a:t>Basic flow</a:t>
            </a:r>
            <a:r>
              <a:rPr lang="en-US" sz="2400" b="1" dirty="0" smtClean="0"/>
              <a:t>:</a:t>
            </a:r>
            <a:endParaRPr lang="en-US" sz="2400" b="1" dirty="0"/>
          </a:p>
          <a:p>
            <a:pPr marL="342900" lvl="0" indent="-342900" algn="just">
              <a:lnSpc>
                <a:spcPct val="150000"/>
              </a:lnSpc>
              <a:buFont typeface="+mj-lt"/>
              <a:buAutoNum type="arabicPeriod"/>
            </a:pPr>
            <a:r>
              <a:rPr lang="en-US" sz="2400" dirty="0"/>
              <a:t>When a new person or user tries to open the door, security system activates with help of face recognition technology.</a:t>
            </a:r>
          </a:p>
          <a:p>
            <a:pPr marL="342900" lvl="0" indent="-342900" algn="just">
              <a:lnSpc>
                <a:spcPct val="150000"/>
              </a:lnSpc>
              <a:buFont typeface="+mj-lt"/>
              <a:buAutoNum type="arabicPeriod"/>
            </a:pPr>
            <a:r>
              <a:rPr lang="en-US" sz="2400" dirty="0"/>
              <a:t>If  face matches then door opens </a:t>
            </a:r>
            <a:r>
              <a:rPr lang="en-US" sz="2400" dirty="0" smtClean="0"/>
              <a:t>automatically.</a:t>
            </a:r>
          </a:p>
          <a:p>
            <a:pPr marL="342900" indent="-342900" algn="just">
              <a:lnSpc>
                <a:spcPct val="150000"/>
              </a:lnSpc>
              <a:buFont typeface="+mj-lt"/>
              <a:buAutoNum type="arabicPeriod"/>
            </a:pPr>
            <a:r>
              <a:rPr lang="en-US" sz="2400" dirty="0" smtClean="0"/>
              <a:t>User is notified </a:t>
            </a:r>
            <a:r>
              <a:rPr lang="en-US" sz="2400" dirty="0"/>
              <a:t>of who </a:t>
            </a:r>
            <a:r>
              <a:rPr lang="en-US" sz="2400" dirty="0" smtClean="0"/>
              <a:t>tried </a:t>
            </a:r>
            <a:r>
              <a:rPr lang="en-US" sz="2400" dirty="0"/>
              <a:t>to open the door as the camera captures the face image and sends it to user via </a:t>
            </a:r>
            <a:r>
              <a:rPr lang="en-US" sz="2400" dirty="0" smtClean="0"/>
              <a:t>email</a:t>
            </a:r>
            <a:r>
              <a:rPr lang="en-US" sz="2400" dirty="0"/>
              <a:t>.</a:t>
            </a:r>
            <a:endParaRPr lang="en-US" sz="2400" dirty="0" smtClean="0"/>
          </a:p>
          <a:p>
            <a:pPr lvl="0" algn="just">
              <a:lnSpc>
                <a:spcPct val="150000"/>
              </a:lnSpc>
            </a:pPr>
            <a:r>
              <a:rPr lang="en-US" sz="2400" b="1" dirty="0" smtClean="0"/>
              <a:t>Alternate flow</a:t>
            </a:r>
            <a:r>
              <a:rPr lang="en-US" sz="2400" dirty="0" smtClean="0"/>
              <a:t>:</a:t>
            </a:r>
          </a:p>
          <a:p>
            <a:pPr marL="342900" lvl="0" indent="-342900" algn="just">
              <a:lnSpc>
                <a:spcPct val="150000"/>
              </a:lnSpc>
              <a:buFont typeface="+mj-lt"/>
              <a:buAutoNum type="arabicPeriod"/>
            </a:pPr>
            <a:r>
              <a:rPr lang="en-US" sz="2400" dirty="0" smtClean="0"/>
              <a:t>If </a:t>
            </a:r>
            <a:r>
              <a:rPr lang="en-US" sz="2400" dirty="0"/>
              <a:t>new person is acquaintance, user can unlock the door through app.</a:t>
            </a:r>
          </a:p>
          <a:p>
            <a:pPr lvl="0" algn="just"/>
            <a:endParaRPr lang="en-US" sz="2000" dirty="0"/>
          </a:p>
          <a:p>
            <a:pPr algn="just"/>
            <a:endParaRPr lang="en-US" sz="2000" dirty="0"/>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endParaRPr lang="en-US" sz="2000" dirty="0"/>
          </a:p>
          <a:p>
            <a:pPr algn="just"/>
            <a:endParaRPr lang="en-US" sz="2000" dirty="0"/>
          </a:p>
          <a:p>
            <a:pPr marL="285750" indent="-285750" algn="just">
              <a:buFont typeface="Arial" pitchFamily="34" charset="0"/>
              <a:buChar char="•"/>
            </a:pPr>
            <a:endParaRPr lang="en-US" sz="2000" dirty="0"/>
          </a:p>
        </p:txBody>
      </p:sp>
    </p:spTree>
    <p:extLst>
      <p:ext uri="{BB962C8B-B14F-4D97-AF65-F5344CB8AC3E}">
        <p14:creationId xmlns:p14="http://schemas.microsoft.com/office/powerpoint/2010/main" val="31042943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28600"/>
            <a:ext cx="3505200" cy="599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9844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04800"/>
            <a:ext cx="8229600" cy="6863417"/>
          </a:xfrm>
          <a:prstGeom prst="rect">
            <a:avLst/>
          </a:prstGeom>
        </p:spPr>
        <p:txBody>
          <a:bodyPr wrap="square">
            <a:spAutoFit/>
          </a:bodyPr>
          <a:lstStyle/>
          <a:p>
            <a:pPr algn="just"/>
            <a:r>
              <a:rPr lang="en-US" sz="2400" b="1" dirty="0" smtClean="0"/>
              <a:t>Use case name:  View level of waste in bin</a:t>
            </a:r>
            <a:endParaRPr lang="en-US" sz="2400" dirty="0"/>
          </a:p>
          <a:p>
            <a:pPr algn="just"/>
            <a:r>
              <a:rPr lang="en-US" sz="2400" dirty="0"/>
              <a:t> </a:t>
            </a:r>
          </a:p>
          <a:p>
            <a:pPr algn="just"/>
            <a:r>
              <a:rPr lang="en-US" sz="2400" b="1" dirty="0" smtClean="0"/>
              <a:t>Use case </a:t>
            </a:r>
            <a:r>
              <a:rPr lang="en-US" sz="2400" b="1" dirty="0"/>
              <a:t>Description: </a:t>
            </a:r>
            <a:endParaRPr lang="en-US" sz="2400" dirty="0"/>
          </a:p>
          <a:p>
            <a:pPr algn="just"/>
            <a:r>
              <a:rPr lang="en-US" sz="2400" dirty="0" smtClean="0"/>
              <a:t> The proposed IOT system consist of a sensor. This sensor is set with a limit. When waste crosses the set level automatic message will be send to user. So that user can send alert to  municipality </a:t>
            </a:r>
            <a:r>
              <a:rPr lang="en-US" sz="2400" dirty="0"/>
              <a:t>.</a:t>
            </a:r>
            <a:endParaRPr lang="en-US" sz="2400" dirty="0" smtClean="0"/>
          </a:p>
          <a:p>
            <a:pPr algn="just"/>
            <a:endParaRPr lang="en-US" sz="2400" dirty="0" smtClean="0"/>
          </a:p>
          <a:p>
            <a:pPr algn="just"/>
            <a:r>
              <a:rPr lang="en-US" sz="2400" b="1" dirty="0" smtClean="0"/>
              <a:t>Actors:</a:t>
            </a:r>
            <a:endParaRPr lang="en-US" sz="2400" dirty="0"/>
          </a:p>
          <a:p>
            <a:pPr algn="just"/>
            <a:r>
              <a:rPr lang="en-US" sz="2400" dirty="0" smtClean="0"/>
              <a:t>User</a:t>
            </a:r>
            <a:endParaRPr lang="en-US" sz="2400" dirty="0"/>
          </a:p>
          <a:p>
            <a:pPr lvl="0" algn="just"/>
            <a:r>
              <a:rPr lang="en-US" sz="2400" dirty="0" smtClean="0"/>
              <a:t>Municipality</a:t>
            </a:r>
          </a:p>
          <a:p>
            <a:pPr lvl="0" algn="just"/>
            <a:r>
              <a:rPr lang="en-US" sz="2400" dirty="0" smtClean="0"/>
              <a:t>IOT Sensors</a:t>
            </a:r>
          </a:p>
          <a:p>
            <a:pPr lvl="0" algn="just"/>
            <a:r>
              <a:rPr lang="en-US" sz="2400" dirty="0" smtClean="0"/>
              <a:t/>
            </a:r>
            <a:br>
              <a:rPr lang="en-US" sz="2400" dirty="0" smtClean="0"/>
            </a:br>
            <a:r>
              <a:rPr lang="en-US" sz="2400" b="1" dirty="0" smtClean="0"/>
              <a:t>Pre conditions</a:t>
            </a:r>
            <a:r>
              <a:rPr lang="en-US" sz="2400" dirty="0" smtClean="0"/>
              <a:t>:</a:t>
            </a:r>
          </a:p>
          <a:p>
            <a:pPr lvl="0" algn="just"/>
            <a:r>
              <a:rPr lang="en-US" sz="2400" dirty="0" smtClean="0"/>
              <a:t>A fully functioning  automatic system has been successfully installed and powered on.</a:t>
            </a:r>
          </a:p>
          <a:p>
            <a:pPr lvl="0" algn="just"/>
            <a:endParaRPr lang="en-US" sz="2000" b="1" dirty="0" smtClean="0"/>
          </a:p>
          <a:p>
            <a:pPr lvl="0" algn="just"/>
            <a:endParaRPr lang="en-US" sz="2000" dirty="0"/>
          </a:p>
          <a:p>
            <a:pPr algn="just"/>
            <a:r>
              <a:rPr lang="en-US" sz="2000" dirty="0"/>
              <a:t> </a:t>
            </a:r>
          </a:p>
          <a:p>
            <a:pPr algn="just"/>
            <a:r>
              <a:rPr lang="en-US" sz="2000" b="1" dirty="0"/>
              <a:t> </a:t>
            </a:r>
            <a:endParaRPr lang="en-US" sz="2000" dirty="0"/>
          </a:p>
        </p:txBody>
      </p:sp>
    </p:spTree>
    <p:extLst>
      <p:ext uri="{BB962C8B-B14F-4D97-AF65-F5344CB8AC3E}">
        <p14:creationId xmlns:p14="http://schemas.microsoft.com/office/powerpoint/2010/main" val="18492031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533400"/>
            <a:ext cx="7162800" cy="6832640"/>
          </a:xfrm>
          <a:prstGeom prst="rect">
            <a:avLst/>
          </a:prstGeom>
          <a:noFill/>
        </p:spPr>
        <p:txBody>
          <a:bodyPr wrap="square" rtlCol="0">
            <a:spAutoFit/>
          </a:bodyPr>
          <a:lstStyle/>
          <a:p>
            <a:pPr lvl="0" algn="just"/>
            <a:endParaRPr lang="en-US" sz="2400" dirty="0"/>
          </a:p>
          <a:p>
            <a:pPr lvl="0" algn="just"/>
            <a:r>
              <a:rPr lang="en-US" sz="2400" b="1" dirty="0"/>
              <a:t>Post condition: </a:t>
            </a:r>
            <a:r>
              <a:rPr lang="en-US" sz="2400" dirty="0"/>
              <a:t>Data values from sensors with current status of waste will be displayed in app.</a:t>
            </a:r>
            <a:endParaRPr lang="en-US" sz="2400" b="1" dirty="0"/>
          </a:p>
          <a:p>
            <a:pPr algn="just"/>
            <a:endParaRPr lang="en-US" sz="2400" b="1" dirty="0" smtClean="0"/>
          </a:p>
          <a:p>
            <a:pPr algn="just"/>
            <a:endParaRPr lang="en-US" sz="2400" b="1" dirty="0"/>
          </a:p>
          <a:p>
            <a:pPr algn="just"/>
            <a:r>
              <a:rPr lang="en-US" sz="2400" b="1" dirty="0" smtClean="0"/>
              <a:t>Basic </a:t>
            </a:r>
            <a:r>
              <a:rPr lang="en-US" sz="2400" b="1" dirty="0"/>
              <a:t> Flow </a:t>
            </a:r>
            <a:r>
              <a:rPr lang="en-US" sz="2400" b="1" dirty="0" smtClean="0"/>
              <a:t> </a:t>
            </a:r>
          </a:p>
          <a:p>
            <a:pPr algn="just"/>
            <a:endParaRPr lang="en-US" sz="2400" dirty="0"/>
          </a:p>
          <a:p>
            <a:r>
              <a:rPr lang="en-US" sz="2400" dirty="0" smtClean="0"/>
              <a:t>1.User can dump waste in smart bin.</a:t>
            </a:r>
          </a:p>
          <a:p>
            <a:r>
              <a:rPr lang="en-US" sz="2400" dirty="0" smtClean="0"/>
              <a:t>2.Height of waste will be displayed in app.</a:t>
            </a:r>
            <a:r>
              <a:rPr lang="en-US" sz="2400" dirty="0"/>
              <a:t/>
            </a:r>
            <a:br>
              <a:rPr lang="en-US" sz="2400" dirty="0"/>
            </a:br>
            <a:r>
              <a:rPr lang="en-US" sz="2400" dirty="0" smtClean="0"/>
              <a:t>2.Status(full) will be displayed when waste crosses the limit set.</a:t>
            </a:r>
            <a:r>
              <a:rPr lang="en-US" sz="2400" dirty="0"/>
              <a:t/>
            </a:r>
            <a:br>
              <a:rPr lang="en-US" sz="2400" dirty="0"/>
            </a:br>
            <a:r>
              <a:rPr lang="en-US" sz="2400" dirty="0" smtClean="0"/>
              <a:t>3.Status(empty) will be displayed when no waste or level of waste below the level set. </a:t>
            </a:r>
          </a:p>
          <a:p>
            <a:endParaRPr lang="en-US" dirty="0" smtClean="0"/>
          </a:p>
          <a:p>
            <a:r>
              <a:rPr lang="en-US" dirty="0"/>
              <a:t/>
            </a:r>
            <a:br>
              <a:rPr lang="en-US" dirty="0"/>
            </a:br>
            <a:endParaRPr lang="en-US" dirty="0"/>
          </a:p>
          <a:p>
            <a:r>
              <a:rPr lang="en-US" dirty="0"/>
              <a:t/>
            </a:r>
            <a:br>
              <a:rPr lang="en-US" dirty="0"/>
            </a:br>
            <a:endParaRPr lang="en-US" dirty="0" smtClean="0"/>
          </a:p>
          <a:p>
            <a:endParaRPr lang="en-US" dirty="0"/>
          </a:p>
          <a:p>
            <a:endParaRPr lang="en-US" dirty="0" smtClean="0"/>
          </a:p>
        </p:txBody>
      </p:sp>
    </p:spTree>
    <p:extLst>
      <p:ext uri="{BB962C8B-B14F-4D97-AF65-F5344CB8AC3E}">
        <p14:creationId xmlns:p14="http://schemas.microsoft.com/office/powerpoint/2010/main" val="27422297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21920"/>
            <a:ext cx="3545840" cy="6359155"/>
          </a:xfrm>
          <a:prstGeom prst="rect">
            <a:avLst/>
          </a:prstGeom>
        </p:spPr>
      </p:pic>
    </p:spTree>
    <p:extLst>
      <p:ext uri="{BB962C8B-B14F-4D97-AF65-F5344CB8AC3E}">
        <p14:creationId xmlns:p14="http://schemas.microsoft.com/office/powerpoint/2010/main" val="9371963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54418"/>
            <a:ext cx="8534400" cy="4524315"/>
          </a:xfrm>
          <a:prstGeom prst="rect">
            <a:avLst/>
          </a:prstGeom>
        </p:spPr>
        <p:txBody>
          <a:bodyPr wrap="square">
            <a:spAutoFit/>
          </a:bodyPr>
          <a:lstStyle/>
          <a:p>
            <a:pPr algn="just"/>
            <a:r>
              <a:rPr lang="en-US" sz="2400" b="1" dirty="0" smtClean="0"/>
              <a:t> Use case name</a:t>
            </a:r>
            <a:r>
              <a:rPr lang="en-US" sz="2400" dirty="0" smtClean="0"/>
              <a:t>: </a:t>
            </a:r>
            <a:r>
              <a:rPr lang="en-US" sz="2400" b="1" dirty="0"/>
              <a:t>Send </a:t>
            </a:r>
            <a:r>
              <a:rPr lang="en-US" sz="2400" b="1" dirty="0" smtClean="0"/>
              <a:t>Alert and Receive/view Alert </a:t>
            </a:r>
          </a:p>
          <a:p>
            <a:pPr algn="just"/>
            <a:endParaRPr lang="en-US" sz="2400" dirty="0" smtClean="0"/>
          </a:p>
          <a:p>
            <a:pPr algn="just"/>
            <a:r>
              <a:rPr lang="en-US" sz="2400" b="1" dirty="0" smtClean="0"/>
              <a:t> Description</a:t>
            </a:r>
            <a:r>
              <a:rPr lang="en-US" sz="2400" b="1" dirty="0"/>
              <a:t>:</a:t>
            </a:r>
            <a:r>
              <a:rPr lang="en-US" sz="2400" dirty="0"/>
              <a:t> </a:t>
            </a:r>
            <a:r>
              <a:rPr lang="en-US" sz="2400" dirty="0" smtClean="0"/>
              <a:t>When system </a:t>
            </a:r>
            <a:r>
              <a:rPr lang="en-US" sz="2400" dirty="0"/>
              <a:t>detects an </a:t>
            </a:r>
            <a:r>
              <a:rPr lang="en-US" sz="2400" dirty="0" smtClean="0"/>
              <a:t>emergency sends data values and  present status from different sensors. User can send  </a:t>
            </a:r>
            <a:r>
              <a:rPr lang="en-US" sz="2400" dirty="0"/>
              <a:t>alert to the correct </a:t>
            </a:r>
            <a:r>
              <a:rPr lang="en-US" sz="2400" dirty="0" smtClean="0"/>
              <a:t>authority (municipality and police) through app.</a:t>
            </a:r>
          </a:p>
          <a:p>
            <a:pPr algn="just"/>
            <a:endParaRPr lang="en-US" sz="2400" dirty="0" smtClean="0"/>
          </a:p>
          <a:p>
            <a:pPr algn="just"/>
            <a:r>
              <a:rPr lang="en-US" sz="2400" b="1" dirty="0" smtClean="0"/>
              <a:t> </a:t>
            </a:r>
            <a:r>
              <a:rPr lang="en-US" sz="2400" b="1" dirty="0"/>
              <a:t>Actor: </a:t>
            </a:r>
            <a:r>
              <a:rPr lang="en-US" sz="2400" dirty="0" smtClean="0"/>
              <a:t>User, Municipality,  Police, IOT sensors</a:t>
            </a:r>
          </a:p>
          <a:p>
            <a:pPr algn="just"/>
            <a:endParaRPr lang="en-US" sz="2400" dirty="0" smtClean="0"/>
          </a:p>
          <a:p>
            <a:pPr algn="just"/>
            <a:r>
              <a:rPr lang="en-US" sz="2400" b="1" dirty="0" smtClean="0"/>
              <a:t> Preconditions</a:t>
            </a:r>
            <a:r>
              <a:rPr lang="en-US" sz="2400" b="1" dirty="0"/>
              <a:t>:</a:t>
            </a:r>
            <a:r>
              <a:rPr lang="en-US" sz="2400" dirty="0"/>
              <a:t> System and its sensors are </a:t>
            </a:r>
            <a:r>
              <a:rPr lang="en-US" sz="2400" dirty="0" smtClean="0"/>
              <a:t>monitoring front door and waste bin.</a:t>
            </a:r>
          </a:p>
          <a:p>
            <a:endParaRPr lang="en-US" sz="2400" dirty="0" smtClean="0"/>
          </a:p>
          <a:p>
            <a:r>
              <a:rPr lang="en-US" sz="2400" b="1" dirty="0" smtClean="0"/>
              <a:t> </a:t>
            </a:r>
            <a:endParaRPr lang="en-US" dirty="0"/>
          </a:p>
        </p:txBody>
      </p:sp>
    </p:spTree>
    <p:extLst>
      <p:ext uri="{BB962C8B-B14F-4D97-AF65-F5344CB8AC3E}">
        <p14:creationId xmlns:p14="http://schemas.microsoft.com/office/powerpoint/2010/main" val="6972277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609600"/>
            <a:ext cx="7315200" cy="4801314"/>
          </a:xfrm>
          <a:prstGeom prst="rect">
            <a:avLst/>
          </a:prstGeom>
        </p:spPr>
        <p:txBody>
          <a:bodyPr wrap="square">
            <a:spAutoFit/>
          </a:bodyPr>
          <a:lstStyle/>
          <a:p>
            <a:r>
              <a:rPr lang="en-US" sz="2400" b="1" dirty="0"/>
              <a:t>Post conditions: </a:t>
            </a:r>
            <a:r>
              <a:rPr lang="en-US" sz="2400" dirty="0"/>
              <a:t>User has notified the correct authority.</a:t>
            </a:r>
          </a:p>
          <a:p>
            <a:endParaRPr lang="en-US" sz="2400" b="1" dirty="0"/>
          </a:p>
          <a:p>
            <a:r>
              <a:rPr lang="en-US" sz="2400" b="1" dirty="0"/>
              <a:t> Basic flow: </a:t>
            </a:r>
          </a:p>
          <a:p>
            <a:pPr marL="342900" indent="-342900">
              <a:buAutoNum type="arabicParenR"/>
            </a:pPr>
            <a:r>
              <a:rPr lang="en-US" sz="2400" dirty="0" smtClean="0"/>
              <a:t>When the </a:t>
            </a:r>
            <a:r>
              <a:rPr lang="en-US" sz="2400" dirty="0"/>
              <a:t>system(IOT sensors)  detects emergency </a:t>
            </a:r>
            <a:r>
              <a:rPr lang="en-US" sz="2400" dirty="0" smtClean="0"/>
              <a:t> it will </a:t>
            </a:r>
            <a:r>
              <a:rPr lang="en-US" sz="2400" dirty="0"/>
              <a:t>send data to user.</a:t>
            </a:r>
          </a:p>
          <a:p>
            <a:pPr marL="342900" indent="-342900">
              <a:buAutoNum type="arabicParenR"/>
            </a:pPr>
            <a:r>
              <a:rPr lang="en-US" sz="2400" dirty="0"/>
              <a:t> The mobile application  allows  user to send alert message to municipality  if needed. </a:t>
            </a:r>
          </a:p>
          <a:p>
            <a:pPr marL="342900" indent="-342900">
              <a:buAutoNum type="arabicParenR"/>
            </a:pPr>
            <a:r>
              <a:rPr lang="en-US" sz="2400" dirty="0"/>
              <a:t>The system notifies  municipality  location of container where the waste needs to be collected.</a:t>
            </a:r>
          </a:p>
          <a:p>
            <a:pPr marL="342900" indent="-342900">
              <a:buAutoNum type="arabicParenR"/>
            </a:pPr>
            <a:r>
              <a:rPr lang="en-US" sz="2400" dirty="0"/>
              <a:t>System(IOT sensors) will send alert SMS and photo of new person near front door to user.</a:t>
            </a:r>
          </a:p>
          <a:p>
            <a:pPr marL="342900" indent="-342900">
              <a:buAutoNum type="arabicParenR"/>
            </a:pPr>
            <a:r>
              <a:rPr lang="en-US" sz="2400" dirty="0"/>
              <a:t>App allows user to send alert to police. </a:t>
            </a:r>
          </a:p>
          <a:p>
            <a:r>
              <a:rPr lang="en-US" dirty="0"/>
              <a:t> </a:t>
            </a:r>
          </a:p>
        </p:txBody>
      </p:sp>
    </p:spTree>
    <p:extLst>
      <p:ext uri="{BB962C8B-B14F-4D97-AF65-F5344CB8AC3E}">
        <p14:creationId xmlns:p14="http://schemas.microsoft.com/office/powerpoint/2010/main" val="32515417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721" y="334781"/>
            <a:ext cx="8534400" cy="1938992"/>
          </a:xfrm>
          <a:prstGeom prst="rect">
            <a:avLst/>
          </a:prstGeom>
        </p:spPr>
        <p:txBody>
          <a:bodyPr wrap="square">
            <a:spAutoFit/>
          </a:bodyPr>
          <a:lstStyle/>
          <a:p>
            <a:pPr algn="just">
              <a:lnSpc>
                <a:spcPct val="150000"/>
              </a:lnSpc>
            </a:pPr>
            <a:r>
              <a:rPr lang="en-US" sz="2400" b="1" dirty="0" smtClean="0"/>
              <a:t>Use case </a:t>
            </a:r>
            <a:r>
              <a:rPr lang="en-US" sz="2400" b="1" dirty="0"/>
              <a:t>name</a:t>
            </a:r>
            <a:r>
              <a:rPr lang="en-US" sz="2400" dirty="0"/>
              <a:t>: </a:t>
            </a:r>
            <a:r>
              <a:rPr lang="en-US" sz="2400" b="1" dirty="0" smtClean="0"/>
              <a:t>View moisture content of soil and pump on/of</a:t>
            </a:r>
            <a:r>
              <a:rPr lang="en-US" sz="2400" dirty="0" smtClean="0"/>
              <a:t>f  </a:t>
            </a:r>
            <a:r>
              <a:rPr lang="en-US" sz="2000" dirty="0"/>
              <a:t/>
            </a:r>
            <a:br>
              <a:rPr lang="en-US" sz="2000" dirty="0"/>
            </a:br>
            <a:endParaRPr lang="en-US" sz="2000" dirty="0" smtClean="0"/>
          </a:p>
          <a:p>
            <a:pPr algn="just"/>
            <a:r>
              <a:rPr lang="en-US" dirty="0"/>
              <a:t/>
            </a:r>
            <a:br>
              <a:rPr lang="en-US" dirty="0"/>
            </a:br>
            <a:r>
              <a:rPr lang="en-US" dirty="0"/>
              <a:t/>
            </a:r>
            <a:br>
              <a:rPr lang="en-US" dirty="0"/>
            </a:br>
            <a:endParaRPr lang="en-US" dirty="0"/>
          </a:p>
        </p:txBody>
      </p:sp>
      <p:sp>
        <p:nvSpPr>
          <p:cNvPr id="3" name="TextBox 2"/>
          <p:cNvSpPr txBox="1"/>
          <p:nvPr/>
        </p:nvSpPr>
        <p:spPr>
          <a:xfrm>
            <a:off x="286753" y="1274296"/>
            <a:ext cx="8001000" cy="4278094"/>
          </a:xfrm>
          <a:prstGeom prst="rect">
            <a:avLst/>
          </a:prstGeom>
          <a:noFill/>
        </p:spPr>
        <p:txBody>
          <a:bodyPr wrap="square" rtlCol="0">
            <a:spAutoFit/>
          </a:bodyPr>
          <a:lstStyle/>
          <a:p>
            <a:pPr algn="just">
              <a:lnSpc>
                <a:spcPct val="150000"/>
              </a:lnSpc>
            </a:pPr>
            <a:r>
              <a:rPr lang="en-US" sz="2400" b="1" dirty="0" smtClean="0"/>
              <a:t>Use case description: </a:t>
            </a:r>
            <a:r>
              <a:rPr lang="en-US" sz="2400" dirty="0" smtClean="0"/>
              <a:t>Moisture level of soil will be  send from sensors with present condition of soil. Based on which user can pump water through  buttons in app.</a:t>
            </a:r>
          </a:p>
          <a:p>
            <a:pPr algn="just">
              <a:lnSpc>
                <a:spcPct val="150000"/>
              </a:lnSpc>
            </a:pPr>
            <a:endParaRPr lang="en-US" sz="2400" dirty="0" smtClean="0"/>
          </a:p>
          <a:p>
            <a:pPr algn="just">
              <a:lnSpc>
                <a:spcPct val="150000"/>
              </a:lnSpc>
            </a:pPr>
            <a:r>
              <a:rPr lang="en-US" sz="2400" b="1" dirty="0" smtClean="0"/>
              <a:t>Pre conditions:  </a:t>
            </a:r>
          </a:p>
          <a:p>
            <a:pPr algn="just">
              <a:lnSpc>
                <a:spcPct val="150000"/>
              </a:lnSpc>
            </a:pPr>
            <a:r>
              <a:rPr lang="en-US" sz="2400" dirty="0" smtClean="0"/>
              <a:t>A fully functioning Plant Watering System has been successfully installed and powered on.</a:t>
            </a:r>
          </a:p>
          <a:p>
            <a:pPr algn="just"/>
            <a:endParaRPr lang="en-US" sz="2000" dirty="0"/>
          </a:p>
        </p:txBody>
      </p:sp>
    </p:spTree>
    <p:extLst>
      <p:ext uri="{BB962C8B-B14F-4D97-AF65-F5344CB8AC3E}">
        <p14:creationId xmlns:p14="http://schemas.microsoft.com/office/powerpoint/2010/main" val="9414981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381000"/>
            <a:ext cx="7848600" cy="2031325"/>
          </a:xfrm>
          <a:prstGeom prst="rect">
            <a:avLst/>
          </a:prstGeom>
        </p:spPr>
        <p:txBody>
          <a:bodyPr wrap="square">
            <a:spAutoFit/>
          </a:bodyPr>
          <a:lstStyle/>
          <a:p>
            <a:pPr algn="just">
              <a:lnSpc>
                <a:spcPct val="150000"/>
              </a:lnSpc>
            </a:pPr>
            <a:r>
              <a:rPr lang="en-US" sz="2400" b="1" dirty="0"/>
              <a:t>Post conditions:</a:t>
            </a:r>
          </a:p>
          <a:p>
            <a:pPr algn="just">
              <a:lnSpc>
                <a:spcPct val="150000"/>
              </a:lnSpc>
            </a:pPr>
            <a:r>
              <a:rPr lang="en-US" sz="2400" dirty="0"/>
              <a:t>Data values from sensors with current status of soil will be displayed in app.</a:t>
            </a:r>
            <a:endParaRPr lang="en-US" sz="2400" b="1" dirty="0"/>
          </a:p>
          <a:p>
            <a:pPr algn="just"/>
            <a:endParaRPr lang="en-US" dirty="0"/>
          </a:p>
        </p:txBody>
      </p:sp>
      <p:sp>
        <p:nvSpPr>
          <p:cNvPr id="5" name="Rectangle 4"/>
          <p:cNvSpPr/>
          <p:nvPr/>
        </p:nvSpPr>
        <p:spPr>
          <a:xfrm>
            <a:off x="838200" y="2133600"/>
            <a:ext cx="6809873" cy="3970318"/>
          </a:xfrm>
          <a:prstGeom prst="rect">
            <a:avLst/>
          </a:prstGeom>
        </p:spPr>
        <p:txBody>
          <a:bodyPr wrap="square">
            <a:spAutoFit/>
          </a:bodyPr>
          <a:lstStyle/>
          <a:p>
            <a:pPr>
              <a:lnSpc>
                <a:spcPct val="150000"/>
              </a:lnSpc>
            </a:pPr>
            <a:r>
              <a:rPr lang="en-US" sz="2400" b="1" dirty="0"/>
              <a:t>Basic Flow</a:t>
            </a:r>
            <a:r>
              <a:rPr lang="en-US" sz="2400" dirty="0"/>
              <a:t/>
            </a:r>
            <a:br>
              <a:rPr lang="en-US" sz="2400" dirty="0"/>
            </a:br>
            <a:r>
              <a:rPr lang="en-US" sz="2400" dirty="0"/>
              <a:t>1.Sensors will check the moisture content in soil.</a:t>
            </a:r>
            <a:br>
              <a:rPr lang="en-US" sz="2400" dirty="0"/>
            </a:br>
            <a:r>
              <a:rPr lang="en-US" sz="2400" dirty="0"/>
              <a:t>2.Moisture level value will be displayed in the app.</a:t>
            </a:r>
            <a:br>
              <a:rPr lang="en-US" sz="2400" dirty="0"/>
            </a:br>
            <a:r>
              <a:rPr lang="en-US" sz="2400" dirty="0"/>
              <a:t>3.Status of soil moisture condition(dry/wet) will be displayed in app.</a:t>
            </a:r>
            <a:br>
              <a:rPr lang="en-US" sz="2400" dirty="0"/>
            </a:br>
            <a:r>
              <a:rPr lang="en-US" sz="2400" dirty="0"/>
              <a:t>4. User can pump on/off based on soil conditions.</a:t>
            </a:r>
            <a:br>
              <a:rPr lang="en-US" sz="2400" dirty="0"/>
            </a:br>
            <a:r>
              <a:rPr lang="en-US" sz="2400" dirty="0"/>
              <a:t>5.Water will flow through </a:t>
            </a:r>
            <a:r>
              <a:rPr lang="en-US" sz="2400" dirty="0" smtClean="0"/>
              <a:t>pipes.</a:t>
            </a:r>
            <a:endParaRPr lang="en-US" sz="2400" dirty="0"/>
          </a:p>
        </p:txBody>
      </p:sp>
    </p:spTree>
    <p:extLst>
      <p:ext uri="{BB962C8B-B14F-4D97-AF65-F5344CB8AC3E}">
        <p14:creationId xmlns:p14="http://schemas.microsoft.com/office/powerpoint/2010/main" val="2262241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9225" y="609600"/>
            <a:ext cx="8125326" cy="5170646"/>
          </a:xfrm>
          <a:prstGeom prst="rect">
            <a:avLst/>
          </a:prstGeom>
          <a:noFill/>
        </p:spPr>
        <p:txBody>
          <a:bodyPr wrap="square" rtlCol="0">
            <a:spAutoFit/>
          </a:bodyPr>
          <a:lstStyle/>
          <a:p>
            <a:r>
              <a:rPr lang="en-US" sz="2400" b="1" dirty="0" smtClean="0"/>
              <a:t>Use case name:  Check availability  of water in the tank</a:t>
            </a:r>
          </a:p>
          <a:p>
            <a:endParaRPr lang="en-US" sz="2400" b="1" dirty="0" smtClean="0"/>
          </a:p>
          <a:p>
            <a:r>
              <a:rPr lang="en-US" sz="2400" b="1" dirty="0" smtClean="0"/>
              <a:t>Use case description:</a:t>
            </a:r>
            <a:r>
              <a:rPr lang="en-US" sz="2400" dirty="0" smtClean="0"/>
              <a:t> An automatic water storing using  sensor .  </a:t>
            </a:r>
          </a:p>
          <a:p>
            <a:endParaRPr lang="en-US" sz="2400" dirty="0" smtClean="0"/>
          </a:p>
          <a:p>
            <a:r>
              <a:rPr lang="en-US" sz="2400" b="1" dirty="0" smtClean="0"/>
              <a:t>Pre condition:  </a:t>
            </a:r>
            <a:r>
              <a:rPr lang="en-US" sz="2400" dirty="0" smtClean="0"/>
              <a:t>A </a:t>
            </a:r>
            <a:r>
              <a:rPr lang="en-US" sz="2400" dirty="0"/>
              <a:t>fully w</a:t>
            </a:r>
            <a:r>
              <a:rPr lang="en-US" sz="2400" dirty="0" smtClean="0"/>
              <a:t>ater storing  System </a:t>
            </a:r>
            <a:r>
              <a:rPr lang="en-US" sz="2400" dirty="0"/>
              <a:t>has been successfully installed and powered on</a:t>
            </a:r>
            <a:r>
              <a:rPr lang="en-US" sz="2400" dirty="0" smtClean="0"/>
              <a:t>.</a:t>
            </a:r>
          </a:p>
          <a:p>
            <a:endParaRPr lang="en-US" sz="2400" dirty="0"/>
          </a:p>
          <a:p>
            <a:r>
              <a:rPr lang="en-US" sz="2400" b="1" dirty="0" smtClean="0"/>
              <a:t>Post conditions: </a:t>
            </a:r>
            <a:r>
              <a:rPr lang="en-US" sz="2400" dirty="0" smtClean="0"/>
              <a:t> Water  will  automatically  fill  in  the  storage  tank.</a:t>
            </a:r>
          </a:p>
          <a:p>
            <a:endParaRPr lang="en-US" sz="2400" dirty="0"/>
          </a:p>
          <a:p>
            <a:r>
              <a:rPr lang="en-US" sz="2400" b="1" dirty="0" smtClean="0"/>
              <a:t>Basic flow:</a:t>
            </a:r>
          </a:p>
          <a:p>
            <a:r>
              <a:rPr lang="en-US" sz="2400" dirty="0" smtClean="0"/>
              <a:t>1.Water  level will be detected by sensors</a:t>
            </a:r>
          </a:p>
          <a:p>
            <a:r>
              <a:rPr lang="en-US" sz="2400" dirty="0" smtClean="0"/>
              <a:t>2.Value will be displayed with present status of water tank.</a:t>
            </a:r>
          </a:p>
          <a:p>
            <a:r>
              <a:rPr lang="en-US" sz="2400" dirty="0" smtClean="0"/>
              <a:t>3.System will automatically  fill tank with water.</a:t>
            </a:r>
          </a:p>
          <a:p>
            <a:endParaRPr lang="en-US" dirty="0"/>
          </a:p>
        </p:txBody>
      </p:sp>
    </p:spTree>
    <p:extLst>
      <p:ext uri="{BB962C8B-B14F-4D97-AF65-F5344CB8AC3E}">
        <p14:creationId xmlns:p14="http://schemas.microsoft.com/office/powerpoint/2010/main" val="98596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8220" y="2819400"/>
            <a:ext cx="7543800" cy="2092881"/>
          </a:xfrm>
          <a:prstGeom prst="rect">
            <a:avLst/>
          </a:prstGeom>
        </p:spPr>
        <p:txBody>
          <a:bodyPr wrap="square">
            <a:spAutoFit/>
          </a:bodyPr>
          <a:lstStyle/>
          <a:p>
            <a:pPr algn="just" fontAlgn="base"/>
            <a:r>
              <a:rPr lang="en-US" sz="2800" dirty="0" err="1">
                <a:solidFill>
                  <a:srgbClr val="000000"/>
                </a:solidFill>
                <a:latin typeface="Roboto"/>
              </a:rPr>
              <a:t>BuildTrack</a:t>
            </a:r>
            <a:r>
              <a:rPr lang="en-US" sz="2800" dirty="0">
                <a:solidFill>
                  <a:srgbClr val="000000"/>
                </a:solidFill>
                <a:latin typeface="Roboto"/>
              </a:rPr>
              <a:t> is a </a:t>
            </a:r>
            <a:r>
              <a:rPr lang="en-US" sz="2800" dirty="0" smtClean="0">
                <a:solidFill>
                  <a:srgbClr val="000000"/>
                </a:solidFill>
                <a:latin typeface="Roboto"/>
              </a:rPr>
              <a:t>company working in </a:t>
            </a:r>
            <a:r>
              <a:rPr lang="en-US" sz="2800" dirty="0">
                <a:solidFill>
                  <a:srgbClr val="000000"/>
                </a:solidFill>
                <a:latin typeface="Roboto"/>
              </a:rPr>
              <a:t>Smart Automation and Internet of Things (IoT) solutions for Homes, Enterprises, Hotels, </a:t>
            </a:r>
            <a:r>
              <a:rPr lang="en-US" sz="2800" dirty="0" smtClean="0">
                <a:solidFill>
                  <a:srgbClr val="000000"/>
                </a:solidFill>
                <a:latin typeface="Roboto"/>
              </a:rPr>
              <a:t>Hospitals and Warehouses</a:t>
            </a:r>
            <a:r>
              <a:rPr lang="en-US" sz="2800" dirty="0">
                <a:solidFill>
                  <a:srgbClr val="000000"/>
                </a:solidFill>
                <a:latin typeface="Roboto"/>
              </a:rPr>
              <a:t>. </a:t>
            </a:r>
            <a:endParaRPr lang="en-US" sz="2800" dirty="0" smtClean="0">
              <a:solidFill>
                <a:srgbClr val="000000"/>
              </a:solidFill>
              <a:latin typeface="Roboto"/>
            </a:endParaRPr>
          </a:p>
          <a:p>
            <a:pPr fontAlgn="base"/>
            <a:r>
              <a:rPr lang="en-US" dirty="0" smtClean="0">
                <a:solidFill>
                  <a:srgbClr val="000000"/>
                </a:solidFill>
                <a:latin typeface="Roboto"/>
              </a:rPr>
              <a:t> </a:t>
            </a:r>
            <a:endParaRPr lang="en-US" b="0" i="0" dirty="0">
              <a:solidFill>
                <a:srgbClr val="000000"/>
              </a:solidFill>
              <a:effectLst/>
              <a:latin typeface="Roboto"/>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143000"/>
            <a:ext cx="4297680" cy="678180"/>
          </a:xfrm>
          <a:prstGeom prst="rect">
            <a:avLst/>
          </a:prstGeom>
        </p:spPr>
      </p:pic>
    </p:spTree>
    <p:extLst>
      <p:ext uri="{BB962C8B-B14F-4D97-AF65-F5344CB8AC3E}">
        <p14:creationId xmlns:p14="http://schemas.microsoft.com/office/powerpoint/2010/main" val="42761749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8600"/>
            <a:ext cx="4038600" cy="6275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24582"/>
            <a:ext cx="3352800" cy="5910712"/>
          </a:xfrm>
          <a:prstGeom prst="rect">
            <a:avLst/>
          </a:prstGeom>
        </p:spPr>
      </p:pic>
    </p:spTree>
    <p:extLst>
      <p:ext uri="{BB962C8B-B14F-4D97-AF65-F5344CB8AC3E}">
        <p14:creationId xmlns:p14="http://schemas.microsoft.com/office/powerpoint/2010/main" val="41317229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38400"/>
            <a:ext cx="4572000" cy="830997"/>
          </a:xfrm>
          <a:prstGeom prst="rect">
            <a:avLst/>
          </a:prstGeom>
        </p:spPr>
        <p:txBody>
          <a:bodyPr>
            <a:spAutoFit/>
          </a:bodyPr>
          <a:lstStyle/>
          <a:p>
            <a:pPr algn="just"/>
            <a:r>
              <a:rPr lang="en-US" sz="4800" b="1" dirty="0" smtClean="0">
                <a:solidFill>
                  <a:srgbClr val="FF0000"/>
                </a:solidFill>
              </a:rPr>
              <a:t>Database Design</a:t>
            </a:r>
            <a:endParaRPr lang="en-US" sz="4800" b="1" dirty="0">
              <a:solidFill>
                <a:srgbClr val="FF0000"/>
              </a:solidFill>
            </a:endParaRPr>
          </a:p>
        </p:txBody>
      </p:sp>
    </p:spTree>
    <p:extLst>
      <p:ext uri="{BB962C8B-B14F-4D97-AF65-F5344CB8AC3E}">
        <p14:creationId xmlns:p14="http://schemas.microsoft.com/office/powerpoint/2010/main" val="3521488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75080454"/>
              </p:ext>
            </p:extLst>
          </p:nvPr>
        </p:nvGraphicFramePr>
        <p:xfrm>
          <a:off x="1295400" y="457200"/>
          <a:ext cx="5638799" cy="3429000"/>
        </p:xfrm>
        <a:graphic>
          <a:graphicData uri="http://schemas.openxmlformats.org/drawingml/2006/table">
            <a:tbl>
              <a:tblPr firstRow="1" bandRow="1">
                <a:tableStyleId>{5C22544A-7EE6-4342-B048-85BDC9FD1C3A}</a:tableStyleId>
              </a:tblPr>
              <a:tblGrid>
                <a:gridCol w="437915"/>
                <a:gridCol w="1955303"/>
                <a:gridCol w="3245581"/>
              </a:tblGrid>
              <a:tr h="685800">
                <a:tc gridSpan="3">
                  <a:txBody>
                    <a:bodyPr/>
                    <a:lstStyle/>
                    <a:p>
                      <a:r>
                        <a:rPr lang="en-US" dirty="0" smtClean="0">
                          <a:solidFill>
                            <a:schemeClr val="bg1"/>
                          </a:solidFill>
                        </a:rPr>
                        <a:t> User</a:t>
                      </a:r>
                      <a:endParaRPr lang="en-US" dirty="0">
                        <a:solidFill>
                          <a:schemeClr val="bg1"/>
                        </a:solidFill>
                      </a:endParaRPr>
                    </a:p>
                  </a:txBody>
                  <a:tcPr/>
                </a:tc>
                <a:tc hMerge="1">
                  <a:txBody>
                    <a:bodyPr/>
                    <a:lstStyle/>
                    <a:p>
                      <a:endParaRPr lang="en-US" dirty="0"/>
                    </a:p>
                  </a:txBody>
                  <a:tcPr/>
                </a:tc>
                <a:tc hMerge="1">
                  <a:txBody>
                    <a:bodyPr/>
                    <a:lstStyle/>
                    <a:p>
                      <a:endParaRPr lang="en-US" dirty="0"/>
                    </a:p>
                  </a:txBody>
                  <a:tcPr/>
                </a:tc>
              </a:tr>
              <a:tr h="685800">
                <a:tc>
                  <a:txBody>
                    <a:bodyPr/>
                    <a:lstStyle/>
                    <a:p>
                      <a:r>
                        <a:rPr lang="en-US" dirty="0" smtClean="0"/>
                        <a:t>#</a:t>
                      </a:r>
                      <a:endParaRPr lang="en-US" dirty="0"/>
                    </a:p>
                  </a:txBody>
                  <a:tcPr/>
                </a:tc>
                <a:tc>
                  <a:txBody>
                    <a:bodyPr/>
                    <a:lstStyle/>
                    <a:p>
                      <a:r>
                        <a:rPr lang="en-US" dirty="0" smtClean="0"/>
                        <a:t>Column Name</a:t>
                      </a:r>
                      <a:endParaRPr lang="en-US" dirty="0"/>
                    </a:p>
                  </a:txBody>
                  <a:tcPr/>
                </a:tc>
                <a:tc>
                  <a:txBody>
                    <a:bodyPr/>
                    <a:lstStyle/>
                    <a:p>
                      <a:r>
                        <a:rPr lang="en-US" dirty="0" smtClean="0"/>
                        <a:t>Type</a:t>
                      </a:r>
                      <a:endParaRPr lang="en-US" dirty="0"/>
                    </a:p>
                  </a:txBody>
                  <a:tcPr/>
                </a:tc>
              </a:tr>
              <a:tr h="685800">
                <a:tc>
                  <a:txBody>
                    <a:bodyPr/>
                    <a:lstStyle/>
                    <a:p>
                      <a:r>
                        <a:rPr lang="en-US" dirty="0" smtClean="0"/>
                        <a:t>1</a:t>
                      </a:r>
                      <a:endParaRPr lang="en-US" dirty="0"/>
                    </a:p>
                  </a:txBody>
                  <a:tcPr/>
                </a:tc>
                <a:tc>
                  <a:txBody>
                    <a:bodyPr/>
                    <a:lstStyle/>
                    <a:p>
                      <a:r>
                        <a:rPr lang="en-US" dirty="0" smtClean="0"/>
                        <a:t>User_name</a:t>
                      </a:r>
                      <a:endParaRPr lang="en-US" dirty="0"/>
                    </a:p>
                  </a:txBody>
                  <a:tcPr/>
                </a:tc>
                <a:tc>
                  <a:txBody>
                    <a:bodyPr/>
                    <a:lstStyle/>
                    <a:p>
                      <a:r>
                        <a:rPr lang="en-US" dirty="0" smtClean="0"/>
                        <a:t>varchar(50)</a:t>
                      </a:r>
                      <a:endParaRPr lang="en-US" dirty="0"/>
                    </a:p>
                  </a:txBody>
                  <a:tcPr/>
                </a:tc>
              </a:tr>
              <a:tr h="685800">
                <a:tc>
                  <a:txBody>
                    <a:bodyPr/>
                    <a:lstStyle/>
                    <a:p>
                      <a:r>
                        <a:rPr lang="en-US" dirty="0" smtClean="0"/>
                        <a:t>3</a:t>
                      </a:r>
                      <a:endParaRPr lang="en-US" dirty="0"/>
                    </a:p>
                  </a:txBody>
                  <a:tcPr/>
                </a:tc>
                <a:tc>
                  <a:txBody>
                    <a:bodyPr/>
                    <a:lstStyle/>
                    <a:p>
                      <a:r>
                        <a:rPr lang="en-US" dirty="0" smtClean="0"/>
                        <a:t>Password</a:t>
                      </a:r>
                      <a:endParaRPr lang="en-US" dirty="0"/>
                    </a:p>
                  </a:txBody>
                  <a:tcPr/>
                </a:tc>
                <a:tc>
                  <a:txBody>
                    <a:bodyPr/>
                    <a:lstStyle/>
                    <a:p>
                      <a:r>
                        <a:rPr lang="en-US" dirty="0" smtClean="0"/>
                        <a:t>varchar(50)</a:t>
                      </a:r>
                      <a:endParaRPr lang="en-US" dirty="0"/>
                    </a:p>
                  </a:txBody>
                  <a:tcPr/>
                </a:tc>
              </a:tr>
              <a:tr h="685800">
                <a:tc>
                  <a:txBody>
                    <a:bodyPr/>
                    <a:lstStyle/>
                    <a:p>
                      <a:r>
                        <a:rPr lang="en-US" dirty="0" smtClean="0"/>
                        <a:t>4</a:t>
                      </a:r>
                      <a:endParaRPr lang="en-US" dirty="0"/>
                    </a:p>
                  </a:txBody>
                  <a:tcPr/>
                </a:tc>
                <a:tc>
                  <a:txBody>
                    <a:bodyPr/>
                    <a:lstStyle/>
                    <a:p>
                      <a:r>
                        <a:rPr lang="en-US" dirty="0" smtClean="0"/>
                        <a:t>Email</a:t>
                      </a:r>
                      <a:endParaRPr lang="en-US" dirty="0"/>
                    </a:p>
                  </a:txBody>
                  <a:tcPr/>
                </a:tc>
                <a:tc>
                  <a:txBody>
                    <a:bodyPr/>
                    <a:lstStyle/>
                    <a:p>
                      <a:r>
                        <a:rPr lang="en-US" dirty="0" smtClean="0"/>
                        <a:t>varchar(50)</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67176600"/>
              </p:ext>
            </p:extLst>
          </p:nvPr>
        </p:nvGraphicFramePr>
        <p:xfrm>
          <a:off x="1371600" y="4191001"/>
          <a:ext cx="5562601" cy="2209802"/>
        </p:xfrm>
        <a:graphic>
          <a:graphicData uri="http://schemas.openxmlformats.org/drawingml/2006/table">
            <a:tbl>
              <a:tblPr firstRow="1" bandRow="1">
                <a:tableStyleId>{5C22544A-7EE6-4342-B048-85BDC9FD1C3A}</a:tableStyleId>
              </a:tblPr>
              <a:tblGrid>
                <a:gridCol w="417195"/>
                <a:gridCol w="2016443"/>
                <a:gridCol w="3128963"/>
              </a:tblGrid>
              <a:tr h="483017">
                <a:tc gridSpan="3">
                  <a:txBody>
                    <a:bodyPr/>
                    <a:lstStyle/>
                    <a:p>
                      <a:r>
                        <a:rPr lang="en-US" b="1" dirty="0" smtClean="0">
                          <a:solidFill>
                            <a:schemeClr val="bg1"/>
                          </a:solidFill>
                        </a:rPr>
                        <a:t>Owner</a:t>
                      </a:r>
                      <a:endParaRPr lang="en-US" b="1" dirty="0">
                        <a:solidFill>
                          <a:schemeClr val="bg1"/>
                        </a:solidFill>
                      </a:endParaRPr>
                    </a:p>
                  </a:txBody>
                  <a:tcPr/>
                </a:tc>
                <a:tc hMerge="1">
                  <a:txBody>
                    <a:bodyPr/>
                    <a:lstStyle/>
                    <a:p>
                      <a:endParaRPr lang="en-US" b="1" dirty="0">
                        <a:solidFill>
                          <a:schemeClr val="bg1"/>
                        </a:solidFill>
                      </a:endParaRPr>
                    </a:p>
                  </a:txBody>
                  <a:tcPr/>
                </a:tc>
                <a:tc hMerge="1">
                  <a:txBody>
                    <a:bodyPr/>
                    <a:lstStyle/>
                    <a:p>
                      <a:endParaRPr lang="en-US"/>
                    </a:p>
                  </a:txBody>
                  <a:tcPr/>
                </a:tc>
              </a:tr>
              <a:tr h="760751">
                <a:tc>
                  <a:txBody>
                    <a:bodyPr/>
                    <a:lstStyle/>
                    <a:p>
                      <a:r>
                        <a:rPr lang="en-US" b="0" dirty="0" smtClean="0">
                          <a:solidFill>
                            <a:schemeClr val="tx1"/>
                          </a:solidFill>
                        </a:rPr>
                        <a:t>#</a:t>
                      </a:r>
                      <a:endParaRPr lang="en-US" b="0" dirty="0">
                        <a:solidFill>
                          <a:schemeClr val="tx1"/>
                        </a:solidFill>
                      </a:endParaRPr>
                    </a:p>
                  </a:txBody>
                  <a:tcPr/>
                </a:tc>
                <a:tc>
                  <a:txBody>
                    <a:bodyPr/>
                    <a:lstStyle/>
                    <a:p>
                      <a:r>
                        <a:rPr lang="en-US" b="0" dirty="0" smtClean="0">
                          <a:solidFill>
                            <a:schemeClr val="tx1"/>
                          </a:solidFill>
                        </a:rPr>
                        <a:t>Column</a:t>
                      </a:r>
                      <a:r>
                        <a:rPr lang="en-US" b="0" baseline="0" dirty="0" smtClean="0">
                          <a:solidFill>
                            <a:schemeClr val="tx1"/>
                          </a:solidFill>
                        </a:rPr>
                        <a:t> Name</a:t>
                      </a:r>
                      <a:endParaRPr lang="en-US" b="0" dirty="0">
                        <a:solidFill>
                          <a:schemeClr val="tx1"/>
                        </a:solidFill>
                      </a:endParaRPr>
                    </a:p>
                  </a:txBody>
                  <a:tcPr/>
                </a:tc>
                <a:tc>
                  <a:txBody>
                    <a:bodyPr/>
                    <a:lstStyle/>
                    <a:p>
                      <a:r>
                        <a:rPr lang="en-US" b="0" dirty="0" smtClean="0">
                          <a:solidFill>
                            <a:schemeClr val="tx1"/>
                          </a:solidFill>
                        </a:rPr>
                        <a:t>Type</a:t>
                      </a:r>
                      <a:endParaRPr lang="en-US" b="0" dirty="0">
                        <a:solidFill>
                          <a:schemeClr val="tx1"/>
                        </a:solidFill>
                      </a:endParaRPr>
                    </a:p>
                  </a:txBody>
                  <a:tcPr/>
                </a:tc>
              </a:tr>
              <a:tr h="483017">
                <a:tc>
                  <a:txBody>
                    <a:bodyPr/>
                    <a:lstStyle/>
                    <a:p>
                      <a:r>
                        <a:rPr lang="en-US" b="0" dirty="0" smtClean="0">
                          <a:solidFill>
                            <a:schemeClr val="tx1"/>
                          </a:solidFill>
                        </a:rPr>
                        <a:t>1</a:t>
                      </a:r>
                      <a:endParaRPr lang="en-US" b="0" dirty="0">
                        <a:solidFill>
                          <a:schemeClr val="tx1"/>
                        </a:solidFill>
                      </a:endParaRPr>
                    </a:p>
                  </a:txBody>
                  <a:tcPr/>
                </a:tc>
                <a:tc>
                  <a:txBody>
                    <a:bodyPr/>
                    <a:lstStyle/>
                    <a:p>
                      <a:r>
                        <a:rPr lang="en-US" b="0" dirty="0" smtClean="0">
                          <a:solidFill>
                            <a:schemeClr val="tx1"/>
                          </a:solidFill>
                        </a:rPr>
                        <a:t>User_name</a:t>
                      </a:r>
                      <a:endParaRPr lang="en-US" b="0" dirty="0">
                        <a:solidFill>
                          <a:schemeClr val="tx1"/>
                        </a:solidFill>
                      </a:endParaRPr>
                    </a:p>
                  </a:txBody>
                  <a:tcPr/>
                </a:tc>
                <a:tc>
                  <a:txBody>
                    <a:bodyPr/>
                    <a:lstStyle/>
                    <a:p>
                      <a:r>
                        <a:rPr lang="en-US" b="0" dirty="0" smtClean="0">
                          <a:solidFill>
                            <a:schemeClr val="tx1"/>
                          </a:solidFill>
                        </a:rPr>
                        <a:t>Varchar(50)</a:t>
                      </a:r>
                      <a:endParaRPr lang="en-US" b="0" dirty="0">
                        <a:solidFill>
                          <a:schemeClr val="tx1"/>
                        </a:solidFill>
                      </a:endParaRPr>
                    </a:p>
                  </a:txBody>
                  <a:tcPr/>
                </a:tc>
              </a:tr>
              <a:tr h="483017">
                <a:tc>
                  <a:txBody>
                    <a:bodyPr/>
                    <a:lstStyle/>
                    <a:p>
                      <a:r>
                        <a:rPr lang="en-US" b="0" dirty="0" smtClean="0">
                          <a:solidFill>
                            <a:schemeClr val="tx1"/>
                          </a:solidFill>
                        </a:rPr>
                        <a:t>2</a:t>
                      </a:r>
                      <a:endParaRPr lang="en-US" b="0" dirty="0">
                        <a:solidFill>
                          <a:schemeClr val="tx1"/>
                        </a:solidFill>
                      </a:endParaRPr>
                    </a:p>
                  </a:txBody>
                  <a:tcPr/>
                </a:tc>
                <a:tc>
                  <a:txBody>
                    <a:bodyPr/>
                    <a:lstStyle/>
                    <a:p>
                      <a:r>
                        <a:rPr lang="en-US" b="0" dirty="0" smtClean="0">
                          <a:solidFill>
                            <a:schemeClr val="tx1"/>
                          </a:solidFill>
                        </a:rPr>
                        <a:t>Password</a:t>
                      </a:r>
                      <a:endParaRPr lang="en-US" b="0" dirty="0">
                        <a:solidFill>
                          <a:schemeClr val="tx1"/>
                        </a:solidFill>
                      </a:endParaRPr>
                    </a:p>
                  </a:txBody>
                  <a:tcPr/>
                </a:tc>
                <a:tc>
                  <a:txBody>
                    <a:bodyPr/>
                    <a:lstStyle/>
                    <a:p>
                      <a:r>
                        <a:rPr lang="en-US" b="0" dirty="0" smtClean="0">
                          <a:solidFill>
                            <a:schemeClr val="tx1"/>
                          </a:solidFill>
                        </a:rPr>
                        <a:t>Varchar(50)</a:t>
                      </a:r>
                      <a:endParaRPr lang="en-US" b="0" dirty="0">
                        <a:solidFill>
                          <a:schemeClr val="tx1"/>
                        </a:solidFill>
                      </a:endParaRPr>
                    </a:p>
                  </a:txBody>
                  <a:tcPr/>
                </a:tc>
              </a:tr>
            </a:tbl>
          </a:graphicData>
        </a:graphic>
      </p:graphicFrame>
    </p:spTree>
    <p:extLst>
      <p:ext uri="{BB962C8B-B14F-4D97-AF65-F5344CB8AC3E}">
        <p14:creationId xmlns:p14="http://schemas.microsoft.com/office/powerpoint/2010/main" val="36635565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2285786"/>
            <a:ext cx="4800600" cy="923330"/>
          </a:xfrm>
          <a:prstGeom prst="rect">
            <a:avLst/>
          </a:prstGeom>
          <a:noFill/>
        </p:spPr>
        <p:txBody>
          <a:bodyPr wrap="square" rtlCol="0">
            <a:spAutoFit/>
          </a:bodyPr>
          <a:lstStyle/>
          <a:p>
            <a:r>
              <a:rPr lang="en-US" sz="5400" b="1" dirty="0" smtClean="0">
                <a:solidFill>
                  <a:srgbClr val="FF0000"/>
                </a:solidFill>
              </a:rPr>
              <a:t>Class Diagram</a:t>
            </a:r>
            <a:endParaRPr lang="en-US" sz="5400" b="1" dirty="0">
              <a:solidFill>
                <a:srgbClr val="FF0000"/>
              </a:solidFill>
            </a:endParaRPr>
          </a:p>
        </p:txBody>
      </p:sp>
    </p:spTree>
    <p:extLst>
      <p:ext uri="{BB962C8B-B14F-4D97-AF65-F5344CB8AC3E}">
        <p14:creationId xmlns:p14="http://schemas.microsoft.com/office/powerpoint/2010/main" val="12836870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014" y="0"/>
            <a:ext cx="7233972" cy="6781800"/>
          </a:xfrm>
          <a:prstGeom prst="rect">
            <a:avLst/>
          </a:prstGeom>
        </p:spPr>
      </p:pic>
    </p:spTree>
    <p:extLst>
      <p:ext uri="{BB962C8B-B14F-4D97-AF65-F5344CB8AC3E}">
        <p14:creationId xmlns:p14="http://schemas.microsoft.com/office/powerpoint/2010/main" val="31942898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2285786"/>
            <a:ext cx="4800600" cy="923330"/>
          </a:xfrm>
          <a:prstGeom prst="rect">
            <a:avLst/>
          </a:prstGeom>
          <a:noFill/>
        </p:spPr>
        <p:txBody>
          <a:bodyPr wrap="square" rtlCol="0">
            <a:spAutoFit/>
          </a:bodyPr>
          <a:lstStyle/>
          <a:p>
            <a:r>
              <a:rPr lang="en-US" sz="5400" b="1" dirty="0" smtClean="0">
                <a:solidFill>
                  <a:srgbClr val="FF0000"/>
                </a:solidFill>
              </a:rPr>
              <a:t>Class Table</a:t>
            </a:r>
            <a:endParaRPr lang="en-US" sz="5400" b="1" dirty="0">
              <a:solidFill>
                <a:srgbClr val="FF0000"/>
              </a:solidFill>
            </a:endParaRPr>
          </a:p>
        </p:txBody>
      </p:sp>
    </p:spTree>
    <p:extLst>
      <p:ext uri="{BB962C8B-B14F-4D97-AF65-F5344CB8AC3E}">
        <p14:creationId xmlns:p14="http://schemas.microsoft.com/office/powerpoint/2010/main" val="14789281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2426036"/>
              </p:ext>
            </p:extLst>
          </p:nvPr>
        </p:nvGraphicFramePr>
        <p:xfrm>
          <a:off x="457200" y="1143000"/>
          <a:ext cx="8382000" cy="4800599"/>
        </p:xfrm>
        <a:graphic>
          <a:graphicData uri="http://schemas.openxmlformats.org/drawingml/2006/table">
            <a:tbl>
              <a:tblPr firstRow="1" bandRow="1">
                <a:tableStyleId>{5940675A-B579-460E-94D1-54222C63F5DA}</a:tableStyleId>
              </a:tblPr>
              <a:tblGrid>
                <a:gridCol w="628650"/>
                <a:gridCol w="3562350"/>
                <a:gridCol w="4191000"/>
              </a:tblGrid>
              <a:tr h="1086555">
                <a:tc>
                  <a:txBody>
                    <a:bodyPr/>
                    <a:lstStyle/>
                    <a:p>
                      <a:endParaRPr lang="en-US" dirty="0"/>
                    </a:p>
                  </a:txBody>
                  <a:tcPr/>
                </a:tc>
                <a:tc>
                  <a:txBody>
                    <a:bodyPr/>
                    <a:lstStyle/>
                    <a:p>
                      <a:r>
                        <a:rPr lang="en-US" b="1" dirty="0" smtClean="0"/>
                        <a:t>Class </a:t>
                      </a:r>
                      <a:endParaRPr lang="en-US" b="1" dirty="0"/>
                    </a:p>
                  </a:txBody>
                  <a:tcPr/>
                </a:tc>
                <a:tc>
                  <a:txBody>
                    <a:bodyPr/>
                    <a:lstStyle/>
                    <a:p>
                      <a:r>
                        <a:rPr lang="en-US" b="1" dirty="0" smtClean="0"/>
                        <a:t>Purpose</a:t>
                      </a:r>
                      <a:endParaRPr lang="en-US" b="1" dirty="0"/>
                    </a:p>
                  </a:txBody>
                  <a:tcPr/>
                </a:tc>
              </a:tr>
              <a:tr h="1540934">
                <a:tc>
                  <a:txBody>
                    <a:bodyPr/>
                    <a:lstStyle/>
                    <a:p>
                      <a:r>
                        <a:rPr lang="en-US" dirty="0" smtClean="0"/>
                        <a:t>1</a:t>
                      </a:r>
                      <a:endParaRPr lang="en-US" dirty="0"/>
                    </a:p>
                  </a:txBody>
                  <a:tcPr/>
                </a:tc>
                <a:tc>
                  <a:txBody>
                    <a:bodyPr/>
                    <a:lstStyle/>
                    <a:p>
                      <a:r>
                        <a:rPr lang="en-US" dirty="0" err="1" smtClean="0"/>
                        <a:t>Iot</a:t>
                      </a:r>
                      <a:r>
                        <a:rPr lang="en-US" dirty="0" smtClean="0"/>
                        <a:t> system</a:t>
                      </a:r>
                      <a:endParaRPr lang="en-US" dirty="0"/>
                    </a:p>
                  </a:txBody>
                  <a:tcPr/>
                </a:tc>
                <a:tc>
                  <a:txBody>
                    <a:bodyPr/>
                    <a:lstStyle/>
                    <a:p>
                      <a:pPr algn="just"/>
                      <a:r>
                        <a:rPr lang="en-US" dirty="0" smtClean="0"/>
                        <a:t>It</a:t>
                      </a:r>
                      <a:r>
                        <a:rPr lang="en-US" baseline="0" dirty="0" smtClean="0"/>
                        <a:t> consists of  face recognition based locking system and all sensors that uploads data  values to cloud, so that it can be received in Mobile_app.</a:t>
                      </a:r>
                      <a:endParaRPr lang="en-US" dirty="0"/>
                    </a:p>
                  </a:txBody>
                  <a:tcPr/>
                </a:tc>
              </a:tr>
              <a:tr h="1086555">
                <a:tc>
                  <a:txBody>
                    <a:bodyPr/>
                    <a:lstStyle/>
                    <a:p>
                      <a:r>
                        <a:rPr lang="en-US" dirty="0" smtClean="0"/>
                        <a:t>2</a:t>
                      </a:r>
                      <a:endParaRPr lang="en-US" dirty="0"/>
                    </a:p>
                  </a:txBody>
                  <a:tcPr/>
                </a:tc>
                <a:tc>
                  <a:txBody>
                    <a:bodyPr/>
                    <a:lstStyle/>
                    <a:p>
                      <a:r>
                        <a:rPr lang="en-US" dirty="0" smtClean="0"/>
                        <a:t>IR sensors</a:t>
                      </a:r>
                      <a:endParaRPr lang="en-US" dirty="0"/>
                    </a:p>
                  </a:txBody>
                  <a:tcPr/>
                </a:tc>
                <a:tc>
                  <a:txBody>
                    <a:bodyPr/>
                    <a:lstStyle/>
                    <a:p>
                      <a:r>
                        <a:rPr lang="en-US" dirty="0" smtClean="0"/>
                        <a:t>It provides automatic lighting facility.</a:t>
                      </a:r>
                      <a:endParaRPr lang="en-US" dirty="0"/>
                    </a:p>
                  </a:txBody>
                  <a:tcPr/>
                </a:tc>
              </a:tr>
              <a:tr h="1086555">
                <a:tc>
                  <a:txBody>
                    <a:bodyPr/>
                    <a:lstStyle/>
                    <a:p>
                      <a:r>
                        <a:rPr lang="en-US" dirty="0" smtClean="0"/>
                        <a:t>3</a:t>
                      </a:r>
                      <a:endParaRPr lang="en-US" dirty="0"/>
                    </a:p>
                  </a:txBody>
                  <a:tcPr/>
                </a:tc>
                <a:tc>
                  <a:txBody>
                    <a:bodyPr/>
                    <a:lstStyle/>
                    <a:p>
                      <a:r>
                        <a:rPr lang="en-US" dirty="0" smtClean="0"/>
                        <a:t>Mobile_app</a:t>
                      </a:r>
                      <a:endParaRPr lang="en-US" dirty="0"/>
                    </a:p>
                  </a:txBody>
                  <a:tcPr/>
                </a:tc>
                <a:tc>
                  <a:txBody>
                    <a:bodyPr/>
                    <a:lstStyle/>
                    <a:p>
                      <a:r>
                        <a:rPr lang="en-US" dirty="0" smtClean="0"/>
                        <a:t>All</a:t>
                      </a:r>
                      <a:r>
                        <a:rPr lang="en-US" baseline="0" dirty="0" smtClean="0"/>
                        <a:t> data values are received with present conditions. Switch  control and monitoring are possible.</a:t>
                      </a:r>
                      <a:endParaRPr lang="en-US" dirty="0"/>
                    </a:p>
                  </a:txBody>
                  <a:tcPr/>
                </a:tc>
              </a:tr>
            </a:tbl>
          </a:graphicData>
        </a:graphic>
      </p:graphicFrame>
    </p:spTree>
    <p:extLst>
      <p:ext uri="{BB962C8B-B14F-4D97-AF65-F5344CB8AC3E}">
        <p14:creationId xmlns:p14="http://schemas.microsoft.com/office/powerpoint/2010/main" val="25243130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94172206"/>
              </p:ext>
            </p:extLst>
          </p:nvPr>
        </p:nvGraphicFramePr>
        <p:xfrm>
          <a:off x="457200" y="1143000"/>
          <a:ext cx="8382000" cy="4800599"/>
        </p:xfrm>
        <a:graphic>
          <a:graphicData uri="http://schemas.openxmlformats.org/drawingml/2006/table">
            <a:tbl>
              <a:tblPr firstRow="1" bandRow="1">
                <a:tableStyleId>{5940675A-B579-460E-94D1-54222C63F5DA}</a:tableStyleId>
              </a:tblPr>
              <a:tblGrid>
                <a:gridCol w="628650"/>
                <a:gridCol w="3562350"/>
                <a:gridCol w="4191000"/>
              </a:tblGrid>
              <a:tr h="1086555">
                <a:tc>
                  <a:txBody>
                    <a:bodyPr/>
                    <a:lstStyle/>
                    <a:p>
                      <a:endParaRPr lang="en-US" dirty="0"/>
                    </a:p>
                  </a:txBody>
                  <a:tcPr/>
                </a:tc>
                <a:tc>
                  <a:txBody>
                    <a:bodyPr/>
                    <a:lstStyle/>
                    <a:p>
                      <a:r>
                        <a:rPr lang="en-US" b="1" dirty="0" smtClean="0"/>
                        <a:t>Class </a:t>
                      </a:r>
                      <a:endParaRPr lang="en-US" b="1" dirty="0"/>
                    </a:p>
                  </a:txBody>
                  <a:tcPr/>
                </a:tc>
                <a:tc>
                  <a:txBody>
                    <a:bodyPr/>
                    <a:lstStyle/>
                    <a:p>
                      <a:r>
                        <a:rPr lang="en-US" b="1" dirty="0" smtClean="0"/>
                        <a:t>Purpose</a:t>
                      </a:r>
                      <a:endParaRPr lang="en-US" b="1" dirty="0"/>
                    </a:p>
                  </a:txBody>
                  <a:tcPr/>
                </a:tc>
              </a:tr>
              <a:tr h="1540934">
                <a:tc>
                  <a:txBody>
                    <a:bodyPr/>
                    <a:lstStyle/>
                    <a:p>
                      <a:r>
                        <a:rPr lang="en-US" dirty="0" smtClean="0"/>
                        <a:t>4</a:t>
                      </a:r>
                      <a:endParaRPr lang="en-US" dirty="0"/>
                    </a:p>
                  </a:txBody>
                  <a:tcPr/>
                </a:tc>
                <a:tc>
                  <a:txBody>
                    <a:bodyPr/>
                    <a:lstStyle/>
                    <a:p>
                      <a:r>
                        <a:rPr lang="en-US" dirty="0" smtClean="0"/>
                        <a:t>User</a:t>
                      </a:r>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User</a:t>
                      </a:r>
                      <a:r>
                        <a:rPr lang="en-US" baseline="0" dirty="0" smtClean="0"/>
                        <a:t> can access</a:t>
                      </a:r>
                      <a:r>
                        <a:rPr lang="en-US" dirty="0" smtClean="0"/>
                        <a:t> the application to view, control and monitor</a:t>
                      </a:r>
                      <a:r>
                        <a:rPr lang="en-US" baseline="0" dirty="0" smtClean="0"/>
                        <a:t> the entire system.</a:t>
                      </a:r>
                      <a:endParaRPr lang="en-US" dirty="0" smtClean="0"/>
                    </a:p>
                    <a:p>
                      <a:pPr algn="just"/>
                      <a:endParaRPr lang="en-US" dirty="0"/>
                    </a:p>
                  </a:txBody>
                  <a:tcPr/>
                </a:tc>
              </a:tr>
              <a:tr h="1086555">
                <a:tc>
                  <a:txBody>
                    <a:bodyPr/>
                    <a:lstStyle/>
                    <a:p>
                      <a:r>
                        <a:rPr lang="en-US" dirty="0" smtClean="0"/>
                        <a:t>5</a:t>
                      </a:r>
                      <a:endParaRPr lang="en-US" dirty="0"/>
                    </a:p>
                  </a:txBody>
                  <a:tcPr/>
                </a:tc>
                <a:tc>
                  <a:txBody>
                    <a:bodyPr/>
                    <a:lstStyle/>
                    <a:p>
                      <a:r>
                        <a:rPr lang="en-US" dirty="0" smtClean="0"/>
                        <a:t>Login</a:t>
                      </a:r>
                      <a:endParaRPr lang="en-US" dirty="0"/>
                    </a:p>
                  </a:txBody>
                  <a:tcPr/>
                </a:tc>
                <a:tc>
                  <a:txBody>
                    <a:bodyPr/>
                    <a:lstStyle/>
                    <a:p>
                      <a:r>
                        <a:rPr lang="en-US" dirty="0" smtClean="0"/>
                        <a:t>A login is to ensure security.</a:t>
                      </a:r>
                      <a:endParaRPr lang="en-US" dirty="0"/>
                    </a:p>
                  </a:txBody>
                  <a:tcPr/>
                </a:tc>
              </a:tr>
              <a:tr h="1086555">
                <a:tc>
                  <a:txBody>
                    <a:bodyPr/>
                    <a:lstStyle/>
                    <a:p>
                      <a:r>
                        <a:rPr lang="en-US" dirty="0" smtClean="0"/>
                        <a:t>6</a:t>
                      </a:r>
                      <a:endParaRPr lang="en-US" dirty="0"/>
                    </a:p>
                  </a:txBody>
                  <a:tcPr/>
                </a:tc>
                <a:tc>
                  <a:txBody>
                    <a:bodyPr/>
                    <a:lstStyle/>
                    <a:p>
                      <a:r>
                        <a:rPr lang="en-US" dirty="0" smtClean="0"/>
                        <a:t>Smart_Room</a:t>
                      </a:r>
                      <a:endParaRPr lang="en-US" dirty="0"/>
                    </a:p>
                  </a:txBody>
                  <a:tcPr/>
                </a:tc>
                <a:tc>
                  <a:txBody>
                    <a:bodyPr/>
                    <a:lstStyle/>
                    <a:p>
                      <a:r>
                        <a:rPr lang="en-US" dirty="0" smtClean="0"/>
                        <a:t>It</a:t>
                      </a:r>
                      <a:r>
                        <a:rPr lang="en-US" baseline="0" dirty="0" smtClean="0"/>
                        <a:t> allows to view status of room, send alert control appliances </a:t>
                      </a:r>
                      <a:r>
                        <a:rPr lang="en-US" baseline="0" smtClean="0"/>
                        <a:t>and door  lock/unlock.</a:t>
                      </a:r>
                      <a:endParaRPr lang="en-US" dirty="0"/>
                    </a:p>
                  </a:txBody>
                  <a:tcPr/>
                </a:tc>
              </a:tr>
            </a:tbl>
          </a:graphicData>
        </a:graphic>
      </p:graphicFrame>
    </p:spTree>
    <p:extLst>
      <p:ext uri="{BB962C8B-B14F-4D97-AF65-F5344CB8AC3E}">
        <p14:creationId xmlns:p14="http://schemas.microsoft.com/office/powerpoint/2010/main" val="40499885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2045993"/>
              </p:ext>
            </p:extLst>
          </p:nvPr>
        </p:nvGraphicFramePr>
        <p:xfrm>
          <a:off x="457200" y="1600200"/>
          <a:ext cx="8077199" cy="3794760"/>
        </p:xfrm>
        <a:graphic>
          <a:graphicData uri="http://schemas.openxmlformats.org/drawingml/2006/table">
            <a:tbl>
              <a:tblPr firstRow="1" bandRow="1">
                <a:tableStyleId>{5940675A-B579-460E-94D1-54222C63F5DA}</a:tableStyleId>
              </a:tblPr>
              <a:tblGrid>
                <a:gridCol w="706755"/>
                <a:gridCol w="3836669"/>
                <a:gridCol w="3533775"/>
              </a:tblGrid>
              <a:tr h="1143000">
                <a:tc>
                  <a:txBody>
                    <a:bodyPr/>
                    <a:lstStyle/>
                    <a:p>
                      <a:endParaRPr lang="en-US" dirty="0"/>
                    </a:p>
                  </a:txBody>
                  <a:tcPr/>
                </a:tc>
                <a:tc>
                  <a:txBody>
                    <a:bodyPr/>
                    <a:lstStyle/>
                    <a:p>
                      <a:r>
                        <a:rPr lang="en-US" b="1" dirty="0" smtClean="0"/>
                        <a:t>Class</a:t>
                      </a:r>
                      <a:endParaRPr lang="en-US" b="1" dirty="0"/>
                    </a:p>
                  </a:txBody>
                  <a:tcPr/>
                </a:tc>
                <a:tc>
                  <a:txBody>
                    <a:bodyPr/>
                    <a:lstStyle/>
                    <a:p>
                      <a:r>
                        <a:rPr lang="en-US" b="1" dirty="0" smtClean="0"/>
                        <a:t>Purpose</a:t>
                      </a:r>
                      <a:endParaRPr lang="en-US" b="1" dirty="0"/>
                    </a:p>
                  </a:txBody>
                  <a:tcPr/>
                </a:tc>
              </a:tr>
              <a:tr h="1143000">
                <a:tc>
                  <a:txBody>
                    <a:bodyPr/>
                    <a:lstStyle/>
                    <a:p>
                      <a:r>
                        <a:rPr lang="en-US" dirty="0" smtClean="0"/>
                        <a:t>7</a:t>
                      </a:r>
                      <a:endParaRPr lang="en-US" dirty="0"/>
                    </a:p>
                  </a:txBody>
                  <a:tcPr/>
                </a:tc>
                <a:tc>
                  <a:txBody>
                    <a:bodyPr/>
                    <a:lstStyle/>
                    <a:p>
                      <a:r>
                        <a:rPr lang="en-US" dirty="0" smtClean="0"/>
                        <a:t>Garden/Farm</a:t>
                      </a:r>
                      <a:endParaRPr lang="en-US" dirty="0"/>
                    </a:p>
                  </a:txBody>
                  <a:tcPr/>
                </a:tc>
                <a:tc>
                  <a:txBody>
                    <a:bodyPr/>
                    <a:lstStyle/>
                    <a:p>
                      <a:pPr algn="just"/>
                      <a:r>
                        <a:rPr lang="en-US" dirty="0" smtClean="0"/>
                        <a:t>User</a:t>
                      </a:r>
                      <a:r>
                        <a:rPr lang="en-US" baseline="0" dirty="0" smtClean="0"/>
                        <a:t> can water garden/farm through pump on/off. It allows to check and monitor soil condition and water storage.</a:t>
                      </a:r>
                      <a:endParaRPr lang="en-US" dirty="0"/>
                    </a:p>
                  </a:txBody>
                  <a:tcPr/>
                </a:tc>
              </a:tr>
              <a:tr h="1143000">
                <a:tc>
                  <a:txBody>
                    <a:bodyPr/>
                    <a:lstStyle/>
                    <a:p>
                      <a:r>
                        <a:rPr lang="en-US" dirty="0" smtClean="0"/>
                        <a:t>8</a:t>
                      </a:r>
                      <a:endParaRPr lang="en-US" dirty="0"/>
                    </a:p>
                  </a:txBody>
                  <a:tcPr/>
                </a:tc>
                <a:tc>
                  <a:txBody>
                    <a:bodyPr/>
                    <a:lstStyle/>
                    <a:p>
                      <a:r>
                        <a:rPr lang="en-US" dirty="0" smtClean="0"/>
                        <a:t>Smart Bin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allows user to check waste level in containers and he can send alert to municipality based on the present status.</a:t>
                      </a:r>
                      <a:endParaRPr lang="en-US" dirty="0" smtClean="0"/>
                    </a:p>
                    <a:p>
                      <a:endParaRPr lang="en-US" dirty="0"/>
                    </a:p>
                  </a:txBody>
                  <a:tcPr/>
                </a:tc>
              </a:tr>
            </a:tbl>
          </a:graphicData>
        </a:graphic>
      </p:graphicFrame>
    </p:spTree>
    <p:extLst>
      <p:ext uri="{BB962C8B-B14F-4D97-AF65-F5344CB8AC3E}">
        <p14:creationId xmlns:p14="http://schemas.microsoft.com/office/powerpoint/2010/main" val="24567291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457200"/>
            <a:ext cx="4495800" cy="830997"/>
          </a:xfrm>
          <a:prstGeom prst="rect">
            <a:avLst/>
          </a:prstGeom>
          <a:noFill/>
        </p:spPr>
        <p:txBody>
          <a:bodyPr wrap="square" rtlCol="0">
            <a:spAutoFit/>
          </a:bodyPr>
          <a:lstStyle/>
          <a:p>
            <a:r>
              <a:rPr lang="en-US" sz="4800" b="1" dirty="0" smtClean="0">
                <a:solidFill>
                  <a:srgbClr val="FF0000"/>
                </a:solidFill>
              </a:rPr>
              <a:t>Screenshots</a:t>
            </a:r>
            <a:endParaRPr lang="en-US" sz="4800" b="1" dirty="0">
              <a:solidFill>
                <a:srgbClr val="FF0000"/>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95" y="1288197"/>
            <a:ext cx="8725006" cy="5036403"/>
          </a:xfrm>
          <a:prstGeom prst="rect">
            <a:avLst/>
          </a:prstGeom>
        </p:spPr>
      </p:pic>
    </p:spTree>
    <p:extLst>
      <p:ext uri="{BB962C8B-B14F-4D97-AF65-F5344CB8AC3E}">
        <p14:creationId xmlns:p14="http://schemas.microsoft.com/office/powerpoint/2010/main" val="1956912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65860" y="1219200"/>
            <a:ext cx="2286000" cy="769441"/>
          </a:xfrm>
          <a:prstGeom prst="rect">
            <a:avLst/>
          </a:prstGeom>
          <a:noFill/>
        </p:spPr>
        <p:txBody>
          <a:bodyPr wrap="square" rtlCol="0">
            <a:spAutoFit/>
          </a:bodyPr>
          <a:lstStyle/>
          <a:p>
            <a:r>
              <a:rPr lang="en-US" sz="4400" b="1" dirty="0" smtClean="0">
                <a:solidFill>
                  <a:srgbClr val="0070C0"/>
                </a:solidFill>
              </a:rPr>
              <a:t>Features</a:t>
            </a:r>
            <a:endParaRPr lang="en-US" sz="4400" b="1" dirty="0">
              <a:solidFill>
                <a:srgbClr val="0070C0"/>
              </a:solidFill>
            </a:endParaRPr>
          </a:p>
        </p:txBody>
      </p:sp>
      <p:sp>
        <p:nvSpPr>
          <p:cNvPr id="7" name="TextBox 6"/>
          <p:cNvSpPr txBox="1"/>
          <p:nvPr/>
        </p:nvSpPr>
        <p:spPr>
          <a:xfrm>
            <a:off x="533400" y="1828800"/>
            <a:ext cx="7848600" cy="4985980"/>
          </a:xfrm>
          <a:prstGeom prst="rect">
            <a:avLst/>
          </a:prstGeom>
          <a:noFill/>
        </p:spPr>
        <p:txBody>
          <a:bodyPr wrap="square" rtlCol="0">
            <a:spAutoFit/>
          </a:bodyPr>
          <a:lstStyle/>
          <a:p>
            <a:pPr marL="285750" indent="-285750">
              <a:buFont typeface="Arial" pitchFamily="34" charset="0"/>
              <a:buChar char="•"/>
            </a:pPr>
            <a:r>
              <a:rPr lang="en-US" sz="3200" dirty="0" smtClean="0"/>
              <a:t>Security System like:</a:t>
            </a:r>
          </a:p>
          <a:p>
            <a:pPr marL="342900" indent="-342900">
              <a:buFont typeface="+mj-lt"/>
              <a:buAutoNum type="arabicPeriod"/>
            </a:pPr>
            <a:r>
              <a:rPr lang="en-US" sz="2800" dirty="0" smtClean="0"/>
              <a:t>CCTV cameras and Video</a:t>
            </a:r>
          </a:p>
          <a:p>
            <a:pPr marL="342900" indent="-342900">
              <a:buFont typeface="+mj-lt"/>
              <a:buAutoNum type="arabicPeriod"/>
            </a:pPr>
            <a:r>
              <a:rPr lang="en-US" sz="2800" dirty="0" smtClean="0"/>
              <a:t>Digital Door Lock</a:t>
            </a:r>
          </a:p>
          <a:p>
            <a:r>
              <a:rPr lang="en-US" sz="2800" dirty="0" smtClean="0"/>
              <a:t>3. Safety and Security sensors like smoke, fire, Gas etc.</a:t>
            </a:r>
          </a:p>
          <a:p>
            <a:r>
              <a:rPr lang="en-US" sz="2800" dirty="0" smtClean="0"/>
              <a:t>4.Buildtrack curtain/Blind control system.</a:t>
            </a:r>
          </a:p>
          <a:p>
            <a:r>
              <a:rPr lang="en-US" sz="2800" dirty="0" smtClean="0"/>
              <a:t>5.Buildtrack panic buttons for elders.</a:t>
            </a:r>
          </a:p>
          <a:p>
            <a:pPr marL="342900" indent="-342900">
              <a:buFont typeface="Arial" pitchFamily="34" charset="0"/>
              <a:buChar char="•"/>
            </a:pPr>
            <a:r>
              <a:rPr lang="en-US" sz="3200" dirty="0" smtClean="0"/>
              <a:t>Motion sensors for energy savings.</a:t>
            </a:r>
          </a:p>
          <a:p>
            <a:pPr marL="285750" indent="-285750">
              <a:buFont typeface="Arial" pitchFamily="34" charset="0"/>
              <a:buChar char="•"/>
            </a:pPr>
            <a:r>
              <a:rPr lang="en-US" sz="3200" dirty="0" smtClean="0"/>
              <a:t>Enables access and control through company’s  mobile applications.</a:t>
            </a:r>
          </a:p>
          <a:p>
            <a:pPr marL="285750" indent="-285750">
              <a:buFont typeface="Arial" pitchFamily="34" charset="0"/>
              <a:buChar char="•"/>
            </a:pPr>
            <a:r>
              <a:rPr lang="en-US" sz="3200" dirty="0" smtClean="0"/>
              <a:t>Switches to control lights,fans,curtains etc.</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04800"/>
            <a:ext cx="4297680" cy="678180"/>
          </a:xfrm>
          <a:prstGeom prst="rect">
            <a:avLst/>
          </a:prstGeom>
        </p:spPr>
      </p:pic>
    </p:spTree>
    <p:extLst>
      <p:ext uri="{BB962C8B-B14F-4D97-AF65-F5344CB8AC3E}">
        <p14:creationId xmlns:p14="http://schemas.microsoft.com/office/powerpoint/2010/main" val="9864272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 y="-76200"/>
            <a:ext cx="386094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58" y="0"/>
            <a:ext cx="5414004" cy="304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266" y="3048000"/>
            <a:ext cx="5263734" cy="3733800"/>
          </a:xfrm>
          <a:prstGeom prst="rect">
            <a:avLst/>
          </a:prstGeom>
        </p:spPr>
      </p:pic>
    </p:spTree>
    <p:extLst>
      <p:ext uri="{BB962C8B-B14F-4D97-AF65-F5344CB8AC3E}">
        <p14:creationId xmlns:p14="http://schemas.microsoft.com/office/powerpoint/2010/main" val="27457896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806"/>
            <a:ext cx="3857625"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0732"/>
            <a:ext cx="3857625" cy="6858000"/>
          </a:xfrm>
          <a:prstGeom prst="rect">
            <a:avLst/>
          </a:prstGeom>
        </p:spPr>
      </p:pic>
    </p:spTree>
    <p:extLst>
      <p:ext uri="{BB962C8B-B14F-4D97-AF65-F5344CB8AC3E}">
        <p14:creationId xmlns:p14="http://schemas.microsoft.com/office/powerpoint/2010/main" val="3091097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4685"/>
            <a:ext cx="3857625" cy="6858000"/>
          </a:xfrm>
          <a:prstGeom prst="rect">
            <a:avLst/>
          </a:prstGeom>
        </p:spPr>
      </p:pic>
    </p:spTree>
    <p:extLst>
      <p:ext uri="{BB962C8B-B14F-4D97-AF65-F5344CB8AC3E}">
        <p14:creationId xmlns:p14="http://schemas.microsoft.com/office/powerpoint/2010/main" val="4080689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8048" y="152400"/>
            <a:ext cx="5257800" cy="1200329"/>
          </a:xfrm>
          <a:prstGeom prst="rect">
            <a:avLst/>
          </a:prstGeom>
        </p:spPr>
        <p:txBody>
          <a:bodyPr wrap="square">
            <a:spAutoFit/>
          </a:bodyPr>
          <a:lstStyle/>
          <a:p>
            <a:r>
              <a:rPr lang="en-US" sz="3600" b="1" dirty="0">
                <a:solidFill>
                  <a:srgbClr val="FF0000"/>
                </a:solidFill>
              </a:rPr>
              <a:t>IMPLEMENTATION AND PRESENTATION OF DATA</a:t>
            </a:r>
          </a:p>
        </p:txBody>
      </p:sp>
      <p:sp>
        <p:nvSpPr>
          <p:cNvPr id="5" name="TextBox 4"/>
          <p:cNvSpPr txBox="1"/>
          <p:nvPr/>
        </p:nvSpPr>
        <p:spPr>
          <a:xfrm>
            <a:off x="856488" y="1600200"/>
            <a:ext cx="3962400" cy="523220"/>
          </a:xfrm>
          <a:prstGeom prst="rect">
            <a:avLst/>
          </a:prstGeom>
          <a:noFill/>
        </p:spPr>
        <p:txBody>
          <a:bodyPr wrap="square" rtlCol="0">
            <a:spAutoFit/>
          </a:bodyPr>
          <a:lstStyle/>
          <a:p>
            <a:r>
              <a:rPr lang="en-US" sz="2800" b="1" dirty="0" smtClean="0"/>
              <a:t>Hardware Requirements</a:t>
            </a:r>
            <a:endParaRPr lang="en-US" sz="2800" b="1" dirty="0"/>
          </a:p>
        </p:txBody>
      </p:sp>
      <p:sp>
        <p:nvSpPr>
          <p:cNvPr id="2" name="TextBox 1"/>
          <p:cNvSpPr txBox="1"/>
          <p:nvPr/>
        </p:nvSpPr>
        <p:spPr>
          <a:xfrm>
            <a:off x="838200" y="2163044"/>
            <a:ext cx="5181600" cy="4893647"/>
          </a:xfrm>
          <a:prstGeom prst="rect">
            <a:avLst/>
          </a:prstGeom>
          <a:noFill/>
        </p:spPr>
        <p:txBody>
          <a:bodyPr wrap="square" rtlCol="0">
            <a:spAutoFit/>
          </a:bodyPr>
          <a:lstStyle/>
          <a:p>
            <a:pPr marL="285750" indent="-285750">
              <a:buFont typeface="Arial" pitchFamily="34" charset="0"/>
              <a:buChar char="•"/>
            </a:pPr>
            <a:r>
              <a:rPr lang="en-US" sz="2400" dirty="0" smtClean="0"/>
              <a:t>Core i3 and above</a:t>
            </a:r>
          </a:p>
          <a:p>
            <a:pPr marL="285750" indent="-285750">
              <a:buFont typeface="Arial" pitchFamily="34" charset="0"/>
              <a:buChar char="•"/>
            </a:pPr>
            <a:r>
              <a:rPr lang="en-US" sz="2400" dirty="0" smtClean="0"/>
              <a:t>Jumper wires</a:t>
            </a:r>
          </a:p>
          <a:p>
            <a:pPr marL="285750" indent="-285750">
              <a:buFont typeface="Arial" pitchFamily="34" charset="0"/>
              <a:buChar char="•"/>
            </a:pPr>
            <a:r>
              <a:rPr lang="en-US" sz="2400" dirty="0" smtClean="0"/>
              <a:t>Breadboard</a:t>
            </a:r>
          </a:p>
          <a:p>
            <a:pPr marL="285750" indent="-285750">
              <a:buFont typeface="Arial" pitchFamily="34" charset="0"/>
              <a:buChar char="•"/>
            </a:pPr>
            <a:r>
              <a:rPr lang="en-US" sz="2400" dirty="0" smtClean="0"/>
              <a:t>Nodemsu ESP8266 microcontroller chip</a:t>
            </a:r>
          </a:p>
          <a:p>
            <a:pPr marL="285750" indent="-285750">
              <a:buFont typeface="Arial" pitchFamily="34" charset="0"/>
              <a:buChar char="•"/>
            </a:pPr>
            <a:r>
              <a:rPr lang="en-US" sz="2400" dirty="0"/>
              <a:t>8GB DDR4-2400 SDRAM</a:t>
            </a:r>
          </a:p>
          <a:p>
            <a:pPr marL="285750" indent="-285750">
              <a:buFont typeface="Arial" pitchFamily="34" charset="0"/>
              <a:buChar char="•"/>
            </a:pPr>
            <a:r>
              <a:rPr lang="en-US" sz="2400" dirty="0" smtClean="0"/>
              <a:t>Servo SG 90</a:t>
            </a:r>
          </a:p>
          <a:p>
            <a:pPr marL="285750" indent="-285750">
              <a:buFont typeface="Arial" pitchFamily="34" charset="0"/>
              <a:buChar char="•"/>
            </a:pPr>
            <a:r>
              <a:rPr lang="en-US" sz="2400" dirty="0" smtClean="0"/>
              <a:t>Ultrasonic sensor HC-SR04</a:t>
            </a:r>
          </a:p>
          <a:p>
            <a:pPr marL="285750" indent="-285750">
              <a:buFont typeface="Arial" pitchFamily="34" charset="0"/>
              <a:buChar char="•"/>
            </a:pPr>
            <a:r>
              <a:rPr lang="en-US" sz="2400" dirty="0"/>
              <a:t>PIR Motion sensor (Hc-Sr501)</a:t>
            </a:r>
          </a:p>
          <a:p>
            <a:pPr marL="285750" indent="-285750">
              <a:buFont typeface="Arial" pitchFamily="34" charset="0"/>
              <a:buChar char="•"/>
            </a:pPr>
            <a:r>
              <a:rPr lang="en-US" sz="2400" dirty="0" smtClean="0"/>
              <a:t>Ldr</a:t>
            </a:r>
          </a:p>
          <a:p>
            <a:pPr marL="342900" indent="-342900">
              <a:buFont typeface="Arial" pitchFamily="34" charset="0"/>
              <a:buChar char="•"/>
            </a:pPr>
            <a:r>
              <a:rPr lang="en-US" sz="2400" dirty="0" smtClean="0"/>
              <a:t>USB cable wire</a:t>
            </a:r>
          </a:p>
          <a:p>
            <a:pPr marL="285750" indent="-285750">
              <a:buFont typeface="Arial" pitchFamily="34" charset="0"/>
              <a:buChar char="•"/>
            </a:pPr>
            <a:endParaRPr lang="en-US" sz="2400" dirty="0" smtClean="0"/>
          </a:p>
          <a:p>
            <a:pPr marL="285750" indent="-285750">
              <a:buFont typeface="Arial" pitchFamily="34" charset="0"/>
              <a:buChar char="•"/>
            </a:pPr>
            <a:endParaRPr lang="en-US" sz="2400" dirty="0"/>
          </a:p>
        </p:txBody>
      </p:sp>
    </p:spTree>
    <p:extLst>
      <p:ext uri="{BB962C8B-B14F-4D97-AF65-F5344CB8AC3E}">
        <p14:creationId xmlns:p14="http://schemas.microsoft.com/office/powerpoint/2010/main" val="32365826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416" y="76200"/>
            <a:ext cx="32575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81000" y="2057400"/>
            <a:ext cx="7467600" cy="4062651"/>
          </a:xfrm>
          <a:prstGeom prst="rect">
            <a:avLst/>
          </a:prstGeom>
        </p:spPr>
        <p:txBody>
          <a:bodyPr wrap="square">
            <a:spAutoFit/>
          </a:bodyPr>
          <a:lstStyle/>
          <a:p>
            <a:pPr lvl="0"/>
            <a:r>
              <a:rPr lang="en-US" sz="2400" b="1" dirty="0"/>
              <a:t>Microcontroller chip: Nodemcu </a:t>
            </a:r>
            <a:r>
              <a:rPr lang="en-US" sz="2400" b="1" dirty="0" smtClean="0"/>
              <a:t>ESP8266</a:t>
            </a:r>
          </a:p>
          <a:p>
            <a:pPr marL="342900" lvl="0" indent="-342900">
              <a:buFont typeface="+mj-lt"/>
              <a:buAutoNum type="arabicPeriod"/>
            </a:pPr>
            <a:endParaRPr lang="en-US" b="1" dirty="0"/>
          </a:p>
          <a:p>
            <a:pPr marL="342900" lvl="0" indent="-342900">
              <a:buFont typeface="+mj-lt"/>
              <a:buAutoNum type="arabicPeriod"/>
            </a:pPr>
            <a:endParaRPr lang="en-US" b="1" dirty="0" smtClean="0"/>
          </a:p>
          <a:p>
            <a:pPr lvl="0"/>
            <a:endParaRPr lang="en-US" b="1" dirty="0" smtClean="0"/>
          </a:p>
          <a:p>
            <a:pPr lvl="0"/>
            <a:endParaRPr lang="en-US" b="1" dirty="0"/>
          </a:p>
          <a:p>
            <a:r>
              <a:rPr lang="en-US" b="1" dirty="0"/>
              <a:t>The latest version of the board (V1.0) has the following specifications and features:</a:t>
            </a:r>
            <a:endParaRPr lang="en-US" dirty="0"/>
          </a:p>
          <a:p>
            <a:pPr marL="285750" indent="-285750">
              <a:buFont typeface="Arial" pitchFamily="34" charset="0"/>
              <a:buChar char="•"/>
            </a:pPr>
            <a:r>
              <a:rPr lang="en-US" dirty="0"/>
              <a:t>Wi-Fi Module – ESP-12E module similar to ESP-12 module but with 6 extra GPIOs.</a:t>
            </a:r>
          </a:p>
          <a:p>
            <a:pPr marL="285750" indent="-285750">
              <a:buFont typeface="Arial" pitchFamily="34" charset="0"/>
              <a:buChar char="•"/>
            </a:pPr>
            <a:r>
              <a:rPr lang="en-US" dirty="0"/>
              <a:t>USB – micro USB port for power, programming and debugging.</a:t>
            </a:r>
          </a:p>
          <a:p>
            <a:pPr marL="285750" indent="-285750">
              <a:buFont typeface="Arial" pitchFamily="34" charset="0"/>
              <a:buChar char="•"/>
            </a:pPr>
            <a:r>
              <a:rPr lang="en-US" dirty="0"/>
              <a:t>Headers – 2x 2.54mm 15-pin header with access to GPIOs, SPI, UART, ADC, and power pins</a:t>
            </a:r>
            <a:r>
              <a:rPr lang="en-US" dirty="0" smtClean="0"/>
              <a:t>.</a:t>
            </a:r>
          </a:p>
          <a:p>
            <a:pPr marL="285750" indent="-285750">
              <a:buFont typeface="Arial" pitchFamily="34" charset="0"/>
              <a:buChar char="•"/>
            </a:pPr>
            <a:r>
              <a:rPr lang="en-US" dirty="0" smtClean="0"/>
              <a:t>Price:Rs 450</a:t>
            </a:r>
            <a:endParaRPr lang="en-US" dirty="0"/>
          </a:p>
          <a:p>
            <a:pPr lvl="0"/>
            <a:endParaRPr lang="en-US" dirty="0"/>
          </a:p>
        </p:txBody>
      </p:sp>
    </p:spTree>
    <p:extLst>
      <p:ext uri="{BB962C8B-B14F-4D97-AF65-F5344CB8AC3E}">
        <p14:creationId xmlns:p14="http://schemas.microsoft.com/office/powerpoint/2010/main" val="12674667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728" y="381000"/>
            <a:ext cx="2552700" cy="310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32044321"/>
              </p:ext>
            </p:extLst>
          </p:nvPr>
        </p:nvGraphicFramePr>
        <p:xfrm>
          <a:off x="902208" y="3483015"/>
          <a:ext cx="4783974" cy="2057400"/>
        </p:xfrm>
        <a:graphic>
          <a:graphicData uri="http://schemas.openxmlformats.org/drawingml/2006/table">
            <a:tbl>
              <a:tblPr>
                <a:tableStyleId>{5940675A-B579-460E-94D1-54222C63F5DA}</a:tableStyleId>
              </a:tblPr>
              <a:tblGrid>
                <a:gridCol w="2391987"/>
                <a:gridCol w="2391987"/>
              </a:tblGrid>
              <a:tr h="411480">
                <a:tc gridSpan="2">
                  <a:txBody>
                    <a:bodyPr/>
                    <a:lstStyle/>
                    <a:p>
                      <a:pPr algn="ctr"/>
                      <a:r>
                        <a:rPr lang="en-US" dirty="0">
                          <a:effectLst/>
                        </a:rPr>
                        <a:t>Specifications:</a:t>
                      </a:r>
                      <a:endParaRPr lang="en-US" b="1" dirty="0">
                        <a:solidFill>
                          <a:srgbClr val="000000"/>
                        </a:solidFill>
                        <a:effectLst/>
                      </a:endParaRPr>
                    </a:p>
                  </a:txBody>
                  <a:tcPr marR="76200" anchor="ctr"/>
                </a:tc>
                <a:tc hMerge="1">
                  <a:txBody>
                    <a:bodyPr/>
                    <a:lstStyle/>
                    <a:p>
                      <a:endParaRPr lang="en-US"/>
                    </a:p>
                  </a:txBody>
                  <a:tcPr/>
                </a:tc>
              </a:tr>
              <a:tr h="411480">
                <a:tc>
                  <a:txBody>
                    <a:bodyPr/>
                    <a:lstStyle/>
                    <a:p>
                      <a:pPr algn="l"/>
                      <a:r>
                        <a:rPr lang="en-US" dirty="0">
                          <a:effectLst/>
                        </a:rPr>
                        <a:t>Model</a:t>
                      </a:r>
                      <a:endParaRPr lang="en-US" b="1" dirty="0">
                        <a:solidFill>
                          <a:srgbClr val="000000"/>
                        </a:solidFill>
                        <a:effectLst/>
                      </a:endParaRPr>
                    </a:p>
                  </a:txBody>
                  <a:tcPr marR="76200" anchor="ctr"/>
                </a:tc>
                <a:tc>
                  <a:txBody>
                    <a:bodyPr/>
                    <a:lstStyle/>
                    <a:p>
                      <a:pPr algn="l"/>
                      <a:r>
                        <a:rPr lang="en-US">
                          <a:effectLst/>
                        </a:rPr>
                        <a:t>PIR41</a:t>
                      </a:r>
                      <a:endParaRPr lang="en-US" b="1">
                        <a:solidFill>
                          <a:srgbClr val="000000"/>
                        </a:solidFill>
                        <a:effectLst/>
                      </a:endParaRPr>
                    </a:p>
                  </a:txBody>
                  <a:tcPr marL="76200" marR="76200" anchor="ctr"/>
                </a:tc>
              </a:tr>
              <a:tr h="411480">
                <a:tc>
                  <a:txBody>
                    <a:bodyPr/>
                    <a:lstStyle/>
                    <a:p>
                      <a:r>
                        <a:rPr lang="en-US" dirty="0">
                          <a:effectLst/>
                        </a:rPr>
                        <a:t>Dimensions (Sensor)</a:t>
                      </a:r>
                    </a:p>
                  </a:txBody>
                  <a:tcPr marR="76200" anchor="ctr"/>
                </a:tc>
                <a:tc>
                  <a:txBody>
                    <a:bodyPr/>
                    <a:lstStyle/>
                    <a:p>
                      <a:r>
                        <a:rPr lang="en-US">
                          <a:effectLst/>
                        </a:rPr>
                        <a:t>45mmØ</a:t>
                      </a:r>
                    </a:p>
                  </a:txBody>
                  <a:tcPr marL="76200" marR="76200" anchor="ctr"/>
                </a:tc>
              </a:tr>
              <a:tr h="411480">
                <a:tc>
                  <a:txBody>
                    <a:bodyPr/>
                    <a:lstStyle/>
                    <a:p>
                      <a:r>
                        <a:rPr lang="en-US">
                          <a:effectLst/>
                        </a:rPr>
                        <a:t>Dimensions (Module)</a:t>
                      </a:r>
                    </a:p>
                  </a:txBody>
                  <a:tcPr marR="76200" anchor="ctr"/>
                </a:tc>
                <a:tc>
                  <a:txBody>
                    <a:bodyPr/>
                    <a:lstStyle/>
                    <a:p>
                      <a:r>
                        <a:rPr lang="en-US" dirty="0">
                          <a:effectLst/>
                        </a:rPr>
                        <a:t>60 x 60mmØ</a:t>
                      </a:r>
                    </a:p>
                  </a:txBody>
                  <a:tcPr marL="76200" marR="76200" anchor="ctr"/>
                </a:tc>
              </a:tr>
              <a:tr h="411480">
                <a:tc>
                  <a:txBody>
                    <a:bodyPr/>
                    <a:lstStyle/>
                    <a:p>
                      <a:r>
                        <a:rPr lang="en-US">
                          <a:effectLst/>
                        </a:rPr>
                        <a:t>Weight</a:t>
                      </a:r>
                    </a:p>
                  </a:txBody>
                  <a:tcPr marR="76200" anchor="ctr"/>
                </a:tc>
                <a:tc>
                  <a:txBody>
                    <a:bodyPr/>
                    <a:lstStyle/>
                    <a:p>
                      <a:r>
                        <a:rPr lang="en-US" dirty="0">
                          <a:effectLst/>
                        </a:rPr>
                        <a:t>100g</a:t>
                      </a:r>
                    </a:p>
                  </a:txBody>
                  <a:tcPr marL="76200" marR="76200" anchor="ctr"/>
                </a:tc>
              </a:tr>
            </a:tbl>
          </a:graphicData>
        </a:graphic>
      </p:graphicFrame>
      <p:sp>
        <p:nvSpPr>
          <p:cNvPr id="4" name="Rectangle 3"/>
          <p:cNvSpPr/>
          <p:nvPr/>
        </p:nvSpPr>
        <p:spPr>
          <a:xfrm>
            <a:off x="1066800" y="1800897"/>
            <a:ext cx="4572000" cy="1477328"/>
          </a:xfrm>
          <a:prstGeom prst="rect">
            <a:avLst/>
          </a:prstGeom>
        </p:spPr>
        <p:txBody>
          <a:bodyPr>
            <a:spAutoFit/>
          </a:bodyPr>
          <a:lstStyle/>
          <a:p>
            <a:r>
              <a:rPr lang="en-US" dirty="0"/>
              <a:t>PIR sensor detects a human being moving around within approximately 10m from the sensor. This is an average value, as the actual detection range is between 5m and 12m</a:t>
            </a:r>
            <a:r>
              <a:rPr lang="en-US" dirty="0" smtClean="0"/>
              <a:t>.</a:t>
            </a:r>
          </a:p>
          <a:p>
            <a:r>
              <a:rPr lang="en-US" dirty="0" smtClean="0"/>
              <a:t>Price: </a:t>
            </a:r>
            <a:r>
              <a:rPr lang="en-US" dirty="0" err="1" smtClean="0"/>
              <a:t>Rs</a:t>
            </a:r>
            <a:r>
              <a:rPr lang="en-US" dirty="0" smtClean="0"/>
              <a:t> 160</a:t>
            </a:r>
            <a:endParaRPr lang="en-US" dirty="0"/>
          </a:p>
        </p:txBody>
      </p:sp>
      <p:sp>
        <p:nvSpPr>
          <p:cNvPr id="7" name="Rectangle 1"/>
          <p:cNvSpPr>
            <a:spLocks noChangeArrowheads="1"/>
          </p:cNvSpPr>
          <p:nvPr/>
        </p:nvSpPr>
        <p:spPr bwMode="auto">
          <a:xfrm>
            <a:off x="1752600" y="990600"/>
            <a:ext cx="2941831" cy="7950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tabLst/>
            </a:pPr>
            <a:r>
              <a:rPr kumimoji="0" lang="en-US" sz="2400" b="1" i="0" u="none" strike="noStrike" cap="none" normalizeH="0" baseline="0" dirty="0" smtClean="0">
                <a:ln>
                  <a:noFill/>
                </a:ln>
                <a:solidFill>
                  <a:srgbClr val="222222"/>
                </a:solidFill>
                <a:effectLst/>
                <a:latin typeface="Perpetua" pitchFamily="18" charset="0"/>
                <a:cs typeface="Arial" pitchFamily="34" charset="0"/>
              </a:rPr>
              <a:t>PIR Motion Detector</a:t>
            </a:r>
            <a:endParaRPr kumimoji="0" lang="en-US" sz="1050" b="1" i="0" u="none" strike="noStrike" cap="none" normalizeH="0" baseline="0" dirty="0" smtClean="0">
              <a:ln>
                <a:noFill/>
              </a:ln>
              <a:solidFill>
                <a:schemeClr val="tx1"/>
              </a:solidFill>
              <a:effectLst/>
              <a:latin typeface="Perpetu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141477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35" y="838200"/>
            <a:ext cx="3098242"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566269" y="271049"/>
            <a:ext cx="484369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457200" algn="l"/>
              </a:tabLst>
            </a:pPr>
            <a:r>
              <a:rPr kumimoji="0" lang="en-US" sz="2000" b="1" i="0" u="none" strike="noStrike" cap="none" normalizeH="0" baseline="0" dirty="0" smtClean="0">
                <a:ln>
                  <a:noFill/>
                </a:ln>
                <a:solidFill>
                  <a:schemeClr val="tx1"/>
                </a:solidFill>
                <a:effectLst/>
                <a:latin typeface="Calibri" pitchFamily="34" charset="0"/>
                <a:ea typeface="Lucida Sans Unicode" pitchFamily="34" charset="0"/>
                <a:cs typeface="Arial" pitchFamily="34" charset="0"/>
              </a:rPr>
              <a:t> DHT11  (temp &amp; humidity) Sensor </a:t>
            </a:r>
            <a:endParaRPr kumimoji="0" lang="en-US" sz="10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sz="1600" dirty="0">
              <a:latin typeface="Calibri" pitchFamily="34" charset="0"/>
              <a:ea typeface="Lucida Sans Unicode"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600" b="0" i="0" u="none" strike="noStrike" cap="none" normalizeH="0" baseline="0" dirty="0" smtClean="0">
              <a:ln>
                <a:noFill/>
              </a:ln>
              <a:solidFill>
                <a:srgbClr val="222222"/>
              </a:solidFill>
              <a:effectLst/>
              <a:latin typeface="Calibri" pitchFamily="34" charset="0"/>
              <a:ea typeface="Lucida Sans Unicode"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rgbClr val="222222"/>
                </a:solidFill>
                <a:effectLst/>
                <a:ea typeface="Lucida Sans Unicode" pitchFamily="34" charset="0"/>
                <a:cs typeface="Calibri" pitchFamily="34" charset="0"/>
              </a:rPr>
              <a:t>The DHT11 is a basic digital temperature and</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rgbClr val="222222"/>
                </a:solidFill>
                <a:effectLst/>
                <a:ea typeface="Lucida Sans Unicode" pitchFamily="34" charset="0"/>
                <a:cs typeface="Calibri" pitchFamily="34" charset="0"/>
              </a:rPr>
              <a:t> humidity sensor.</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lang="en-US" sz="2000" dirty="0" smtClean="0">
                <a:solidFill>
                  <a:srgbClr val="222222"/>
                </a:solidFill>
                <a:cs typeface="Calibri" pitchFamily="34" charset="0"/>
              </a:rPr>
              <a:t>Price:Rs 197</a:t>
            </a:r>
            <a:endParaRPr kumimoji="0" lang="en-US" sz="1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15572592"/>
              </p:ext>
            </p:extLst>
          </p:nvPr>
        </p:nvGraphicFramePr>
        <p:xfrm>
          <a:off x="685800" y="2514600"/>
          <a:ext cx="4953000" cy="3048000"/>
        </p:xfrm>
        <a:graphic>
          <a:graphicData uri="http://schemas.openxmlformats.org/drawingml/2006/table">
            <a:tbl>
              <a:tblPr firstRow="1" firstCol="1" bandRow="1">
                <a:tableStyleId>{5940675A-B579-460E-94D1-54222C63F5DA}</a:tableStyleId>
              </a:tblPr>
              <a:tblGrid>
                <a:gridCol w="2476500"/>
                <a:gridCol w="2476500"/>
              </a:tblGrid>
              <a:tr h="870858">
                <a:tc>
                  <a:txBody>
                    <a:bodyPr/>
                    <a:lstStyle/>
                    <a:p>
                      <a:pPr marL="0" marR="0">
                        <a:lnSpc>
                          <a:spcPct val="150000"/>
                        </a:lnSpc>
                        <a:spcBef>
                          <a:spcPts val="0"/>
                        </a:spcBef>
                        <a:spcAft>
                          <a:spcPts val="0"/>
                        </a:spcAft>
                      </a:pPr>
                      <a:r>
                        <a:rPr lang="en-US" sz="1600" kern="0" dirty="0">
                          <a:effectLst/>
                        </a:rPr>
                        <a:t>PCB size</a:t>
                      </a:r>
                      <a:endParaRPr lang="en-US" sz="1100" kern="50" dirty="0">
                        <a:solidFill>
                          <a:srgbClr val="000000"/>
                        </a:solidFill>
                        <a:effectLst/>
                        <a:latin typeface="Calibri"/>
                        <a:ea typeface="Lucida Sans Unicode"/>
                        <a:cs typeface="font334"/>
                      </a:endParaRPr>
                    </a:p>
                  </a:txBody>
                  <a:tcPr marL="0" marR="99695" marT="0" marB="0" anchor="ctr"/>
                </a:tc>
                <a:tc>
                  <a:txBody>
                    <a:bodyPr/>
                    <a:lstStyle/>
                    <a:p>
                      <a:pPr marL="0" marR="0">
                        <a:lnSpc>
                          <a:spcPct val="150000"/>
                        </a:lnSpc>
                        <a:spcBef>
                          <a:spcPts val="0"/>
                        </a:spcBef>
                        <a:spcAft>
                          <a:spcPts val="0"/>
                        </a:spcAft>
                      </a:pPr>
                      <a:r>
                        <a:rPr lang="en-US" sz="1600" kern="0">
                          <a:effectLst/>
                        </a:rPr>
                        <a:t>22.0mm X 20.5mm X 1.6mm</a:t>
                      </a:r>
                      <a:endParaRPr lang="en-US" sz="1100" kern="50">
                        <a:solidFill>
                          <a:srgbClr val="000000"/>
                        </a:solidFill>
                        <a:effectLst/>
                        <a:latin typeface="Calibri"/>
                        <a:ea typeface="Lucida Sans Unicode"/>
                        <a:cs typeface="font334"/>
                      </a:endParaRPr>
                    </a:p>
                  </a:txBody>
                  <a:tcPr marL="99695" marR="99695" marT="0" marB="0" anchor="ctr"/>
                </a:tc>
              </a:tr>
              <a:tr h="435428">
                <a:tc>
                  <a:txBody>
                    <a:bodyPr/>
                    <a:lstStyle/>
                    <a:p>
                      <a:pPr marL="0" marR="0">
                        <a:lnSpc>
                          <a:spcPct val="150000"/>
                        </a:lnSpc>
                        <a:spcBef>
                          <a:spcPts val="0"/>
                        </a:spcBef>
                        <a:spcAft>
                          <a:spcPts val="0"/>
                        </a:spcAft>
                      </a:pPr>
                      <a:r>
                        <a:rPr lang="en-US" sz="1600" kern="0">
                          <a:effectLst/>
                        </a:rPr>
                        <a:t>Working voltage</a:t>
                      </a:r>
                      <a:endParaRPr lang="en-US" sz="1100" kern="50">
                        <a:solidFill>
                          <a:srgbClr val="000000"/>
                        </a:solidFill>
                        <a:effectLst/>
                        <a:latin typeface="Calibri"/>
                        <a:ea typeface="Lucida Sans Unicode"/>
                        <a:cs typeface="font334"/>
                      </a:endParaRPr>
                    </a:p>
                  </a:txBody>
                  <a:tcPr marL="0" marR="99695" marT="0" marB="0" anchor="ctr"/>
                </a:tc>
                <a:tc>
                  <a:txBody>
                    <a:bodyPr/>
                    <a:lstStyle/>
                    <a:p>
                      <a:pPr marL="0" marR="0">
                        <a:lnSpc>
                          <a:spcPct val="150000"/>
                        </a:lnSpc>
                        <a:spcBef>
                          <a:spcPts val="0"/>
                        </a:spcBef>
                        <a:spcAft>
                          <a:spcPts val="0"/>
                        </a:spcAft>
                      </a:pPr>
                      <a:r>
                        <a:rPr lang="en-US" sz="1600" kern="0">
                          <a:effectLst/>
                        </a:rPr>
                        <a:t>3.3 or 5V DC</a:t>
                      </a:r>
                      <a:endParaRPr lang="en-US" sz="1100" kern="50">
                        <a:solidFill>
                          <a:srgbClr val="000000"/>
                        </a:solidFill>
                        <a:effectLst/>
                        <a:latin typeface="Calibri"/>
                        <a:ea typeface="Lucida Sans Unicode"/>
                        <a:cs typeface="font334"/>
                      </a:endParaRPr>
                    </a:p>
                  </a:txBody>
                  <a:tcPr marL="99695" marR="99695" marT="0" marB="0" anchor="ctr"/>
                </a:tc>
              </a:tr>
              <a:tr h="435428">
                <a:tc>
                  <a:txBody>
                    <a:bodyPr/>
                    <a:lstStyle/>
                    <a:p>
                      <a:pPr marL="0" marR="0">
                        <a:lnSpc>
                          <a:spcPct val="150000"/>
                        </a:lnSpc>
                        <a:spcBef>
                          <a:spcPts val="0"/>
                        </a:spcBef>
                        <a:spcAft>
                          <a:spcPts val="0"/>
                        </a:spcAft>
                      </a:pPr>
                      <a:r>
                        <a:rPr lang="en-US" sz="1600" kern="0" dirty="0">
                          <a:effectLst/>
                        </a:rPr>
                        <a:t>Operating voltage</a:t>
                      </a:r>
                      <a:endParaRPr lang="en-US" sz="1100" kern="50" dirty="0">
                        <a:solidFill>
                          <a:srgbClr val="000000"/>
                        </a:solidFill>
                        <a:effectLst/>
                        <a:latin typeface="Calibri"/>
                        <a:ea typeface="Lucida Sans Unicode"/>
                        <a:cs typeface="font334"/>
                      </a:endParaRPr>
                    </a:p>
                  </a:txBody>
                  <a:tcPr marL="0" marR="99695" marT="0" marB="0" anchor="ctr"/>
                </a:tc>
                <a:tc>
                  <a:txBody>
                    <a:bodyPr/>
                    <a:lstStyle/>
                    <a:p>
                      <a:pPr marL="0" marR="0">
                        <a:lnSpc>
                          <a:spcPct val="150000"/>
                        </a:lnSpc>
                        <a:spcBef>
                          <a:spcPts val="0"/>
                        </a:spcBef>
                        <a:spcAft>
                          <a:spcPts val="0"/>
                        </a:spcAft>
                      </a:pPr>
                      <a:r>
                        <a:rPr lang="en-US" sz="1600" kern="0">
                          <a:effectLst/>
                        </a:rPr>
                        <a:t>3.3 or 5V DC</a:t>
                      </a:r>
                      <a:endParaRPr lang="en-US" sz="1100" kern="50">
                        <a:solidFill>
                          <a:srgbClr val="000000"/>
                        </a:solidFill>
                        <a:effectLst/>
                        <a:latin typeface="Calibri"/>
                        <a:ea typeface="Lucida Sans Unicode"/>
                        <a:cs typeface="font334"/>
                      </a:endParaRPr>
                    </a:p>
                  </a:txBody>
                  <a:tcPr marL="99695" marR="99695" marT="0" marB="0" anchor="ctr"/>
                </a:tc>
              </a:tr>
              <a:tr h="435428">
                <a:tc>
                  <a:txBody>
                    <a:bodyPr/>
                    <a:lstStyle/>
                    <a:p>
                      <a:pPr marL="0" marR="0">
                        <a:lnSpc>
                          <a:spcPct val="150000"/>
                        </a:lnSpc>
                        <a:spcBef>
                          <a:spcPts val="0"/>
                        </a:spcBef>
                        <a:spcAft>
                          <a:spcPts val="0"/>
                        </a:spcAft>
                      </a:pPr>
                      <a:r>
                        <a:rPr lang="en-US" sz="1600" kern="0">
                          <a:effectLst/>
                        </a:rPr>
                        <a:t>Measurement range</a:t>
                      </a:r>
                      <a:endParaRPr lang="en-US" sz="1100" kern="50">
                        <a:solidFill>
                          <a:srgbClr val="000000"/>
                        </a:solidFill>
                        <a:effectLst/>
                        <a:latin typeface="Calibri"/>
                        <a:ea typeface="Lucida Sans Unicode"/>
                        <a:cs typeface="font334"/>
                      </a:endParaRPr>
                    </a:p>
                  </a:txBody>
                  <a:tcPr marL="0" marR="99695" marT="0" marB="0" anchor="ctr"/>
                </a:tc>
                <a:tc>
                  <a:txBody>
                    <a:bodyPr/>
                    <a:lstStyle/>
                    <a:p>
                      <a:pPr marL="0" marR="0">
                        <a:lnSpc>
                          <a:spcPct val="150000"/>
                        </a:lnSpc>
                        <a:spcBef>
                          <a:spcPts val="0"/>
                        </a:spcBef>
                        <a:spcAft>
                          <a:spcPts val="0"/>
                        </a:spcAft>
                      </a:pPr>
                      <a:r>
                        <a:rPr lang="en-US" sz="1600" kern="0">
                          <a:effectLst/>
                        </a:rPr>
                        <a:t>20-95%RH；0-50℃</a:t>
                      </a:r>
                      <a:endParaRPr lang="en-US" sz="1100" kern="50">
                        <a:solidFill>
                          <a:srgbClr val="000000"/>
                        </a:solidFill>
                        <a:effectLst/>
                        <a:latin typeface="Calibri"/>
                        <a:ea typeface="Lucida Sans Unicode"/>
                        <a:cs typeface="font334"/>
                      </a:endParaRPr>
                    </a:p>
                  </a:txBody>
                  <a:tcPr marL="99695" marR="99695" marT="0" marB="0" anchor="ctr"/>
                </a:tc>
              </a:tr>
              <a:tr h="870858">
                <a:tc>
                  <a:txBody>
                    <a:bodyPr/>
                    <a:lstStyle/>
                    <a:p>
                      <a:pPr marL="0" marR="0">
                        <a:lnSpc>
                          <a:spcPct val="150000"/>
                        </a:lnSpc>
                        <a:spcBef>
                          <a:spcPts val="0"/>
                        </a:spcBef>
                        <a:spcAft>
                          <a:spcPts val="0"/>
                        </a:spcAft>
                      </a:pPr>
                      <a:r>
                        <a:rPr lang="en-US" sz="1600" kern="0">
                          <a:effectLst/>
                        </a:rPr>
                        <a:t>Resolution</a:t>
                      </a:r>
                      <a:endParaRPr lang="en-US" sz="1100" kern="50">
                        <a:solidFill>
                          <a:srgbClr val="000000"/>
                        </a:solidFill>
                        <a:effectLst/>
                        <a:latin typeface="Calibri"/>
                        <a:ea typeface="Lucida Sans Unicode"/>
                        <a:cs typeface="font334"/>
                      </a:endParaRPr>
                    </a:p>
                  </a:txBody>
                  <a:tcPr marL="0" marR="99695" marT="0" marB="0" anchor="ctr"/>
                </a:tc>
                <a:tc>
                  <a:txBody>
                    <a:bodyPr/>
                    <a:lstStyle/>
                    <a:p>
                      <a:pPr marL="0" marR="0">
                        <a:lnSpc>
                          <a:spcPct val="150000"/>
                        </a:lnSpc>
                        <a:spcBef>
                          <a:spcPts val="0"/>
                        </a:spcBef>
                        <a:spcAft>
                          <a:spcPts val="0"/>
                        </a:spcAft>
                      </a:pPr>
                      <a:r>
                        <a:rPr lang="en-US" sz="1600" kern="0" dirty="0">
                          <a:effectLst/>
                        </a:rPr>
                        <a:t>8bit（temperature），8bit（humidity）</a:t>
                      </a:r>
                      <a:endParaRPr lang="en-US" sz="1100" kern="50" dirty="0">
                        <a:solidFill>
                          <a:srgbClr val="000000"/>
                        </a:solidFill>
                        <a:effectLst/>
                        <a:latin typeface="Calibri"/>
                        <a:ea typeface="Lucida Sans Unicode"/>
                        <a:cs typeface="font334"/>
                      </a:endParaRPr>
                    </a:p>
                  </a:txBody>
                  <a:tcPr marL="99695" marR="99695" marT="0" marB="0" anchor="ctr"/>
                </a:tc>
              </a:tr>
            </a:tbl>
          </a:graphicData>
        </a:graphic>
      </p:graphicFrame>
    </p:spTree>
    <p:extLst>
      <p:ext uri="{BB962C8B-B14F-4D97-AF65-F5344CB8AC3E}">
        <p14:creationId xmlns:p14="http://schemas.microsoft.com/office/powerpoint/2010/main" val="2418741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066800" y="691268"/>
            <a:ext cx="69342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457200" algn="l"/>
              </a:tabLst>
            </a:pPr>
            <a:r>
              <a:rPr kumimoji="0" lang="en-US" sz="2400" b="1" i="0" u="none" strike="noStrike" cap="none" normalizeH="0" baseline="0" dirty="0" smtClean="0">
                <a:ln>
                  <a:noFill/>
                </a:ln>
                <a:solidFill>
                  <a:schemeClr val="tx1"/>
                </a:solidFill>
                <a:effectLst/>
                <a:latin typeface="Perpetua" pitchFamily="18" charset="0"/>
                <a:ea typeface="Lucida Sans Unicode" pitchFamily="34" charset="0"/>
                <a:cs typeface="Arial" pitchFamily="34" charset="0"/>
              </a:rPr>
              <a:t>  LDR(IR sensor)</a:t>
            </a:r>
            <a:r>
              <a:rPr kumimoji="0" lang="en-US" sz="2400" b="1" i="0" u="none" strike="noStrike" cap="none" normalizeH="0" dirty="0" smtClean="0">
                <a:ln>
                  <a:noFill/>
                </a:ln>
                <a:solidFill>
                  <a:schemeClr val="tx1"/>
                </a:solidFill>
                <a:effectLst/>
                <a:latin typeface="Perpetua" pitchFamily="18" charset="0"/>
                <a:ea typeface="Lucida Sans Unicode" pitchFamily="34" charset="0"/>
                <a:cs typeface="Arial" pitchFamily="34" charset="0"/>
              </a:rPr>
              <a:t> </a:t>
            </a:r>
            <a:endParaRPr kumimoji="0" lang="en-US" sz="1000" b="0" i="0" u="none" strike="noStrike" cap="none" normalizeH="0" baseline="0" dirty="0" smtClean="0">
              <a:ln>
                <a:noFill/>
              </a:ln>
              <a:solidFill>
                <a:schemeClr val="tx1"/>
              </a:solidFill>
              <a:effectLst/>
              <a:latin typeface="Perpetua"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sz="2000" dirty="0">
              <a:latin typeface="Calibri" pitchFamily="34" charset="0"/>
              <a:ea typeface="Lucida Sans Unicode"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sz="2000" b="0" i="0" u="none" strike="noStrike" cap="none" normalizeH="0" baseline="0" dirty="0" smtClean="0">
                <a:ln>
                  <a:noFill/>
                </a:ln>
                <a:solidFill>
                  <a:srgbClr val="222222"/>
                </a:solidFill>
                <a:effectLst/>
                <a:latin typeface="Calibri" pitchFamily="34" charset="0"/>
                <a:ea typeface="Lucida Sans Unicode" pitchFamily="34" charset="0"/>
                <a:cs typeface="Calibri" pitchFamily="34" charset="0"/>
              </a:rPr>
              <a:t> A photo resistor (or light-dependent resistor, LDR, or photo-conductive cell)</a:t>
            </a:r>
            <a:r>
              <a:rPr kumimoji="0" lang="en-US" sz="2000" b="0" i="0" u="none" strike="noStrike" cap="none" normalizeH="0" dirty="0" smtClean="0">
                <a:ln>
                  <a:noFill/>
                </a:ln>
                <a:solidFill>
                  <a:srgbClr val="222222"/>
                </a:solidFill>
                <a:effectLst/>
                <a:latin typeface="Calibri" pitchFamily="34" charset="0"/>
                <a:ea typeface="Lucida Sans Unicode" pitchFamily="34" charset="0"/>
                <a:cs typeface="Calibri" pitchFamily="34" charset="0"/>
              </a:rPr>
              <a:t>  </a:t>
            </a:r>
            <a:r>
              <a:rPr kumimoji="0" lang="en-US" sz="2000" b="0" i="0" u="none" strike="noStrike" cap="none" normalizeH="0" baseline="0" dirty="0" smtClean="0">
                <a:ln>
                  <a:noFill/>
                </a:ln>
                <a:solidFill>
                  <a:srgbClr val="222222"/>
                </a:solidFill>
                <a:effectLst/>
                <a:latin typeface="Calibri" pitchFamily="34" charset="0"/>
                <a:ea typeface="Lucida Sans Unicode" pitchFamily="34" charset="0"/>
                <a:cs typeface="Calibri" pitchFamily="34" charset="0"/>
              </a:rPr>
              <a:t>is a light-controlled variable resistor.</a:t>
            </a:r>
            <a:r>
              <a:rPr kumimoji="0" lang="en-US" sz="1400" b="0" i="0" u="none" strike="noStrike" cap="none" normalizeH="0" baseline="0" dirty="0" smtClean="0">
                <a:ln>
                  <a:noFill/>
                </a:ln>
                <a:solidFill>
                  <a:srgbClr val="222222"/>
                </a:solidFill>
                <a:effectLst/>
                <a:latin typeface="Calibri" pitchFamily="34" charset="0"/>
                <a:ea typeface="Lucida Sans Unicode" pitchFamily="34" charset="0"/>
                <a:cs typeface="Calibri"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862640984"/>
              </p:ext>
            </p:extLst>
          </p:nvPr>
        </p:nvGraphicFramePr>
        <p:xfrm>
          <a:off x="1066800" y="2895600"/>
          <a:ext cx="4038600" cy="2468880"/>
        </p:xfrm>
        <a:graphic>
          <a:graphicData uri="http://schemas.openxmlformats.org/drawingml/2006/table">
            <a:tbl>
              <a:tblPr firstRow="1" firstCol="1" bandRow="1">
                <a:tableStyleId>{5940675A-B579-460E-94D1-54222C63F5DA}</a:tableStyleId>
              </a:tblPr>
              <a:tblGrid>
                <a:gridCol w="2019300"/>
                <a:gridCol w="2019300"/>
              </a:tblGrid>
              <a:tr h="354670">
                <a:tc>
                  <a:txBody>
                    <a:bodyPr/>
                    <a:lstStyle/>
                    <a:p>
                      <a:pPr marL="0" marR="0" algn="l">
                        <a:lnSpc>
                          <a:spcPct val="150000"/>
                        </a:lnSpc>
                        <a:spcBef>
                          <a:spcPts val="0"/>
                        </a:spcBef>
                        <a:spcAft>
                          <a:spcPts val="0"/>
                        </a:spcAft>
                      </a:pPr>
                      <a:r>
                        <a:rPr lang="en-US" sz="1800" kern="0" dirty="0">
                          <a:effectLst/>
                        </a:rPr>
                        <a:t>Max voltage @ 0 lux</a:t>
                      </a:r>
                      <a:endParaRPr lang="en-US" sz="1200" b="1" kern="50" dirty="0">
                        <a:solidFill>
                          <a:srgbClr val="000000"/>
                        </a:solidFill>
                        <a:effectLst/>
                        <a:latin typeface="Calibri"/>
                        <a:ea typeface="Lucida Sans Unicode"/>
                        <a:cs typeface="font334"/>
                      </a:endParaRPr>
                    </a:p>
                  </a:txBody>
                  <a:tcPr marL="0" marR="99695" marT="0" marB="0" anchor="ctr"/>
                </a:tc>
                <a:tc>
                  <a:txBody>
                    <a:bodyPr/>
                    <a:lstStyle/>
                    <a:p>
                      <a:pPr marL="0" marR="0" algn="l">
                        <a:lnSpc>
                          <a:spcPct val="150000"/>
                        </a:lnSpc>
                        <a:spcBef>
                          <a:spcPts val="0"/>
                        </a:spcBef>
                        <a:spcAft>
                          <a:spcPts val="0"/>
                        </a:spcAft>
                      </a:pPr>
                      <a:r>
                        <a:rPr lang="en-US" sz="1800" kern="0">
                          <a:effectLst/>
                        </a:rPr>
                        <a:t>200V</a:t>
                      </a:r>
                      <a:endParaRPr lang="en-US" sz="1200" b="1" kern="50">
                        <a:solidFill>
                          <a:srgbClr val="000000"/>
                        </a:solidFill>
                        <a:effectLst/>
                        <a:latin typeface="Calibri"/>
                        <a:ea typeface="Lucida Sans Unicode"/>
                        <a:cs typeface="font334"/>
                      </a:endParaRPr>
                    </a:p>
                  </a:txBody>
                  <a:tcPr marL="99695" marR="99695" marT="0" marB="0" anchor="ctr"/>
                </a:tc>
              </a:tr>
              <a:tr h="354670">
                <a:tc>
                  <a:txBody>
                    <a:bodyPr/>
                    <a:lstStyle/>
                    <a:p>
                      <a:pPr marL="0" marR="0" algn="l">
                        <a:lnSpc>
                          <a:spcPct val="150000"/>
                        </a:lnSpc>
                        <a:spcBef>
                          <a:spcPts val="0"/>
                        </a:spcBef>
                        <a:spcAft>
                          <a:spcPts val="0"/>
                        </a:spcAft>
                      </a:pPr>
                      <a:r>
                        <a:rPr lang="en-US" sz="1800" kern="0">
                          <a:effectLst/>
                        </a:rPr>
                        <a:t>Peak wavelength</a:t>
                      </a:r>
                      <a:endParaRPr lang="en-US" sz="1200" b="1" kern="50">
                        <a:solidFill>
                          <a:srgbClr val="000000"/>
                        </a:solidFill>
                        <a:effectLst/>
                        <a:latin typeface="Calibri"/>
                        <a:ea typeface="Lucida Sans Unicode"/>
                        <a:cs typeface="font334"/>
                      </a:endParaRPr>
                    </a:p>
                  </a:txBody>
                  <a:tcPr marL="0" marR="99695" marT="0" marB="0" anchor="ctr"/>
                </a:tc>
                <a:tc>
                  <a:txBody>
                    <a:bodyPr/>
                    <a:lstStyle/>
                    <a:p>
                      <a:pPr marL="0" marR="0" algn="l">
                        <a:lnSpc>
                          <a:spcPct val="150000"/>
                        </a:lnSpc>
                        <a:spcBef>
                          <a:spcPts val="0"/>
                        </a:spcBef>
                        <a:spcAft>
                          <a:spcPts val="0"/>
                        </a:spcAft>
                      </a:pPr>
                      <a:r>
                        <a:rPr lang="en-US" sz="1800" kern="0" dirty="0">
                          <a:effectLst/>
                        </a:rPr>
                        <a:t>600nm</a:t>
                      </a:r>
                      <a:endParaRPr lang="en-US" sz="1200" b="1" kern="50" dirty="0">
                        <a:solidFill>
                          <a:srgbClr val="000000"/>
                        </a:solidFill>
                        <a:effectLst/>
                        <a:latin typeface="Calibri"/>
                        <a:ea typeface="Lucida Sans Unicode"/>
                        <a:cs typeface="font334"/>
                      </a:endParaRPr>
                    </a:p>
                  </a:txBody>
                  <a:tcPr marL="99695" marR="99695" marT="0" marB="0" anchor="ctr"/>
                </a:tc>
              </a:tr>
              <a:tr h="750230">
                <a:tc>
                  <a:txBody>
                    <a:bodyPr/>
                    <a:lstStyle/>
                    <a:p>
                      <a:pPr marL="0" marR="0" algn="l">
                        <a:lnSpc>
                          <a:spcPct val="150000"/>
                        </a:lnSpc>
                        <a:spcBef>
                          <a:spcPts val="0"/>
                        </a:spcBef>
                        <a:spcAft>
                          <a:spcPts val="0"/>
                        </a:spcAft>
                      </a:pPr>
                      <a:r>
                        <a:rPr lang="en-US" sz="1800" kern="0">
                          <a:effectLst/>
                        </a:rPr>
                        <a:t>Min. resistance @ 10lux</a:t>
                      </a:r>
                      <a:endParaRPr lang="en-US" sz="1200" b="1" kern="50">
                        <a:solidFill>
                          <a:srgbClr val="000000"/>
                        </a:solidFill>
                        <a:effectLst/>
                        <a:latin typeface="Calibri"/>
                        <a:ea typeface="Lucida Sans Unicode"/>
                        <a:cs typeface="font334"/>
                      </a:endParaRPr>
                    </a:p>
                  </a:txBody>
                  <a:tcPr marL="0" marR="99695" marT="0" marB="0" anchor="ctr"/>
                </a:tc>
                <a:tc>
                  <a:txBody>
                    <a:bodyPr/>
                    <a:lstStyle/>
                    <a:p>
                      <a:pPr marL="0" marR="0" algn="l">
                        <a:lnSpc>
                          <a:spcPct val="150000"/>
                        </a:lnSpc>
                        <a:spcBef>
                          <a:spcPts val="0"/>
                        </a:spcBef>
                        <a:spcAft>
                          <a:spcPts val="0"/>
                        </a:spcAft>
                      </a:pPr>
                      <a:r>
                        <a:rPr lang="en-US" sz="1800" kern="0" dirty="0">
                          <a:effectLst/>
                        </a:rPr>
                        <a:t>1.8kΩ</a:t>
                      </a:r>
                      <a:endParaRPr lang="en-US" sz="1200" b="1" kern="50" dirty="0">
                        <a:solidFill>
                          <a:srgbClr val="000000"/>
                        </a:solidFill>
                        <a:effectLst/>
                        <a:latin typeface="Calibri"/>
                        <a:ea typeface="Lucida Sans Unicode"/>
                        <a:cs typeface="font334"/>
                      </a:endParaRPr>
                    </a:p>
                  </a:txBody>
                  <a:tcPr marL="99695" marR="99695" marT="0" marB="0" anchor="ctr"/>
                </a:tc>
              </a:tr>
              <a:tr h="750230">
                <a:tc>
                  <a:txBody>
                    <a:bodyPr/>
                    <a:lstStyle/>
                    <a:p>
                      <a:pPr marL="0" marR="0" algn="l">
                        <a:lnSpc>
                          <a:spcPct val="150000"/>
                        </a:lnSpc>
                        <a:spcBef>
                          <a:spcPts val="0"/>
                        </a:spcBef>
                        <a:spcAft>
                          <a:spcPts val="0"/>
                        </a:spcAft>
                      </a:pPr>
                      <a:r>
                        <a:rPr lang="en-US" sz="1800" kern="0">
                          <a:effectLst/>
                        </a:rPr>
                        <a:t>Max. resistance @ 10lux</a:t>
                      </a:r>
                      <a:endParaRPr lang="en-US" sz="1200" b="1" kern="50">
                        <a:solidFill>
                          <a:srgbClr val="000000"/>
                        </a:solidFill>
                        <a:effectLst/>
                        <a:latin typeface="Calibri"/>
                        <a:ea typeface="Lucida Sans Unicode"/>
                        <a:cs typeface="font334"/>
                      </a:endParaRPr>
                    </a:p>
                  </a:txBody>
                  <a:tcPr marL="0" marR="99695" marT="0" marB="0" anchor="ctr"/>
                </a:tc>
                <a:tc>
                  <a:txBody>
                    <a:bodyPr/>
                    <a:lstStyle/>
                    <a:p>
                      <a:pPr marL="0" marR="0" algn="l">
                        <a:lnSpc>
                          <a:spcPct val="150000"/>
                        </a:lnSpc>
                        <a:spcBef>
                          <a:spcPts val="0"/>
                        </a:spcBef>
                        <a:spcAft>
                          <a:spcPts val="0"/>
                        </a:spcAft>
                      </a:pPr>
                      <a:r>
                        <a:rPr lang="en-US" sz="1800" kern="0" dirty="0">
                          <a:effectLst/>
                        </a:rPr>
                        <a:t>4.5kΩ</a:t>
                      </a:r>
                      <a:endParaRPr lang="en-US" sz="1200" b="1" kern="50" dirty="0">
                        <a:solidFill>
                          <a:srgbClr val="000000"/>
                        </a:solidFill>
                        <a:effectLst/>
                        <a:latin typeface="Calibri"/>
                        <a:ea typeface="Lucida Sans Unicode"/>
                        <a:cs typeface="font334"/>
                      </a:endParaRPr>
                    </a:p>
                  </a:txBody>
                  <a:tcPr marL="99695" marR="99695" marT="0" marB="0" anchor="ctr"/>
                </a:tc>
              </a:tr>
            </a:tbl>
          </a:graphicData>
        </a:graphic>
      </p:graphicFrame>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8194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126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28600"/>
            <a:ext cx="37909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685800" y="1992267"/>
            <a:ext cx="5257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solidFill>
                  <a:schemeClr val="tx1"/>
                </a:solidFill>
                <a:effectLst/>
                <a:ea typeface="Lucida Sans Unicode" pitchFamily="34" charset="0"/>
                <a:cs typeface="Calibri" pitchFamily="34" charset="0"/>
              </a:rPr>
              <a:t>Tiny and lightweight with high output power. </a:t>
            </a: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solidFill>
                  <a:schemeClr val="tx1"/>
                </a:solidFill>
                <a:effectLst/>
                <a:ea typeface="Lucida Sans Unicode" pitchFamily="34" charset="0"/>
                <a:cs typeface="Calibri" pitchFamily="34" charset="0"/>
              </a:rPr>
              <a:t>Servo can rotate approximately 180 degrees (90 in each direction), and works just like the standard kinds but smaller. </a:t>
            </a: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lang="en-US" sz="2000" dirty="0">
                <a:ea typeface="Lucida Sans Unicode" pitchFamily="34" charset="0"/>
                <a:cs typeface="Calibri" pitchFamily="34" charset="0"/>
              </a:rPr>
              <a:t>C</a:t>
            </a:r>
            <a:r>
              <a:rPr kumimoji="0" lang="en-US" sz="2000" i="0" u="none" strike="noStrike" cap="none" normalizeH="0" baseline="0" dirty="0" smtClean="0">
                <a:ln>
                  <a:noFill/>
                </a:ln>
                <a:solidFill>
                  <a:schemeClr val="tx1"/>
                </a:solidFill>
                <a:effectLst/>
                <a:ea typeface="Lucida Sans Unicode" pitchFamily="34" charset="0"/>
                <a:cs typeface="Calibri" pitchFamily="34" charset="0"/>
              </a:rPr>
              <a:t>an be</a:t>
            </a:r>
            <a:r>
              <a:rPr kumimoji="0" lang="en-US" sz="2000" i="0" u="none" strike="noStrike" cap="none" normalizeH="0" dirty="0" smtClean="0">
                <a:ln>
                  <a:noFill/>
                </a:ln>
                <a:solidFill>
                  <a:schemeClr val="tx1"/>
                </a:solidFill>
                <a:effectLst/>
                <a:ea typeface="Lucida Sans Unicode" pitchFamily="34" charset="0"/>
                <a:cs typeface="Calibri" pitchFamily="34" charset="0"/>
              </a:rPr>
              <a:t> used with</a:t>
            </a:r>
            <a:r>
              <a:rPr kumimoji="0" lang="en-US" sz="2000" i="0" u="none" strike="noStrike" cap="none" normalizeH="0" baseline="0" dirty="0" smtClean="0">
                <a:ln>
                  <a:noFill/>
                </a:ln>
                <a:solidFill>
                  <a:schemeClr val="tx1"/>
                </a:solidFill>
                <a:effectLst/>
                <a:ea typeface="Lucida Sans Unicode" pitchFamily="34" charset="0"/>
                <a:cs typeface="Calibri" pitchFamily="34" charset="0"/>
              </a:rPr>
              <a:t> any servo code, hardware or library to control</a:t>
            </a:r>
            <a:r>
              <a:rPr kumimoji="0" lang="en-US" sz="2000" i="0" u="none" strike="noStrike" cap="none" normalizeH="0" dirty="0" smtClean="0">
                <a:ln>
                  <a:noFill/>
                </a:ln>
                <a:solidFill>
                  <a:schemeClr val="tx1"/>
                </a:solidFill>
                <a:effectLst/>
                <a:ea typeface="Lucida Sans Unicode" pitchFamily="34" charset="0"/>
                <a:cs typeface="Calibri" pitchFamily="34" charset="0"/>
              </a:rPr>
              <a:t> it.</a:t>
            </a:r>
            <a:endParaRPr kumimoji="0" lang="en-US" sz="2000" i="0" u="none" strike="noStrike" cap="none" normalizeH="0" baseline="0" dirty="0" smtClean="0">
              <a:ln>
                <a:noFill/>
              </a:ln>
              <a:solidFill>
                <a:schemeClr val="tx1"/>
              </a:solidFill>
              <a:effectLst/>
              <a:ea typeface="Lucida Sans Unicode" pitchFamily="34" charset="0"/>
              <a:cs typeface="Calibri" pitchFamily="34" charset="0"/>
            </a:endParaRP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effectLst/>
                <a:ea typeface="Times New Roman" pitchFamily="18" charset="0"/>
                <a:cs typeface="Calibri" pitchFamily="34" charset="0"/>
              </a:rPr>
              <a:t>Operating Voltage is +5V.</a:t>
            </a: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effectLst/>
                <a:ea typeface="Times New Roman" pitchFamily="18" charset="0"/>
                <a:cs typeface="Calibri" pitchFamily="34" charset="0"/>
              </a:rPr>
              <a:t> Torque: 2.5kg/cm.</a:t>
            </a: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effectLst/>
                <a:ea typeface="Times New Roman" pitchFamily="18" charset="0"/>
                <a:cs typeface="Calibri" pitchFamily="34" charset="0"/>
              </a:rPr>
              <a:t>Operating speed is 0.1s/60°</a:t>
            </a: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effectLst/>
                <a:ea typeface="Times New Roman" pitchFamily="18" charset="0"/>
                <a:cs typeface="Calibri" pitchFamily="34" charset="0"/>
              </a:rPr>
              <a:t> Gear Type: Plastic. Rotation: 0°-180°.</a:t>
            </a:r>
          </a:p>
          <a:p>
            <a:pPr marL="285750" marR="0" lvl="0" indent="-28575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i="0" u="none" strike="noStrike" cap="none" normalizeH="0" baseline="0" dirty="0" smtClean="0">
                <a:ln>
                  <a:noFill/>
                </a:ln>
                <a:effectLst/>
                <a:ea typeface="Times New Roman" pitchFamily="18" charset="0"/>
                <a:cs typeface="Calibri" pitchFamily="34" charset="0"/>
              </a:rPr>
              <a:t>Weight of motor: 9gm.Package includes gear horns and screws.</a:t>
            </a:r>
          </a:p>
          <a:p>
            <a:pPr marR="0" lvl="0" algn="just" defTabSz="914400" rtl="0" eaLnBrk="1" fontAlgn="base" latinLnBrk="0" hangingPunct="1">
              <a:lnSpc>
                <a:spcPct val="100000"/>
              </a:lnSpc>
              <a:spcBef>
                <a:spcPct val="0"/>
              </a:spcBef>
              <a:spcAft>
                <a:spcPct val="0"/>
              </a:spcAft>
              <a:buClrTx/>
              <a:buSzTx/>
              <a:tabLst/>
            </a:pPr>
            <a:r>
              <a:rPr lang="en-US" sz="2000" dirty="0" smtClean="0">
                <a:cs typeface="Calibri" pitchFamily="34" charset="0"/>
              </a:rPr>
              <a:t>     Price:Rs 276</a:t>
            </a:r>
            <a:endParaRPr kumimoji="0" lang="en-US" sz="3200" i="0" u="none" strike="noStrike" cap="none" normalizeH="0" baseline="0" dirty="0" smtClean="0">
              <a:ln>
                <a:noFill/>
              </a:ln>
              <a:effectLst/>
              <a:cs typeface="Arial" pitchFamily="34" charset="0"/>
            </a:endParaRPr>
          </a:p>
        </p:txBody>
      </p:sp>
      <p:sp>
        <p:nvSpPr>
          <p:cNvPr id="5" name="TextBox 4"/>
          <p:cNvSpPr txBox="1"/>
          <p:nvPr/>
        </p:nvSpPr>
        <p:spPr>
          <a:xfrm>
            <a:off x="2286000" y="1268676"/>
            <a:ext cx="2362200" cy="523220"/>
          </a:xfrm>
          <a:prstGeom prst="rect">
            <a:avLst/>
          </a:prstGeom>
          <a:noFill/>
        </p:spPr>
        <p:txBody>
          <a:bodyPr wrap="square" rtlCol="0">
            <a:spAutoFit/>
          </a:bodyPr>
          <a:lstStyle/>
          <a:p>
            <a:r>
              <a:rPr lang="en-US" sz="2800" b="1" dirty="0" smtClean="0">
                <a:latin typeface="Perpetua" pitchFamily="18" charset="0"/>
              </a:rPr>
              <a:t>Servo  SG90</a:t>
            </a:r>
            <a:endParaRPr lang="en-US" sz="2800" b="1" dirty="0">
              <a:latin typeface="Perpetua" pitchFamily="18" charset="0"/>
            </a:endParaRPr>
          </a:p>
        </p:txBody>
      </p:sp>
    </p:spTree>
    <p:extLst>
      <p:ext uri="{BB962C8B-B14F-4D97-AF65-F5344CB8AC3E}">
        <p14:creationId xmlns:p14="http://schemas.microsoft.com/office/powerpoint/2010/main" val="1354023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533401"/>
            <a:ext cx="362778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66800" y="2837010"/>
            <a:ext cx="6845808" cy="3785652"/>
          </a:xfrm>
          <a:prstGeom prst="rect">
            <a:avLst/>
          </a:prstGeom>
        </p:spPr>
        <p:txBody>
          <a:bodyPr wrap="square">
            <a:spAutoFit/>
          </a:bodyPr>
          <a:lstStyle/>
          <a:p>
            <a:pPr marL="285750" indent="-285750">
              <a:lnSpc>
                <a:spcPct val="150000"/>
              </a:lnSpc>
              <a:buFont typeface="Arial" pitchFamily="34" charset="0"/>
              <a:buChar char="•"/>
            </a:pPr>
            <a:r>
              <a:rPr lang="en-US" sz="2000" dirty="0"/>
              <a:t>It emits an </a:t>
            </a:r>
            <a:r>
              <a:rPr lang="en-US" sz="2000" b="1" dirty="0"/>
              <a:t>ultrasound</a:t>
            </a:r>
            <a:r>
              <a:rPr lang="en-US" sz="2000" dirty="0"/>
              <a:t> at 40 000 Hz which travels through the air and if there is an object or obstacle on its path It will bounce back to the module. </a:t>
            </a:r>
            <a:endParaRPr lang="en-US" sz="2000" dirty="0" smtClean="0"/>
          </a:p>
          <a:p>
            <a:pPr marL="285750" indent="-285750">
              <a:lnSpc>
                <a:spcPct val="150000"/>
              </a:lnSpc>
              <a:buFont typeface="Arial" pitchFamily="34" charset="0"/>
              <a:buChar char="•"/>
            </a:pPr>
            <a:r>
              <a:rPr lang="en-US" sz="2000" dirty="0" smtClean="0"/>
              <a:t>Considering </a:t>
            </a:r>
            <a:r>
              <a:rPr lang="en-US" sz="2000" dirty="0"/>
              <a:t>the travel time and the speed of the sound you can calculate the distance. </a:t>
            </a:r>
            <a:endParaRPr lang="en-US" sz="2000" dirty="0" smtClean="0"/>
          </a:p>
          <a:p>
            <a:pPr marL="285750" indent="-285750">
              <a:lnSpc>
                <a:spcPct val="150000"/>
              </a:lnSpc>
              <a:buFont typeface="Arial" pitchFamily="34" charset="0"/>
              <a:buChar char="•"/>
            </a:pPr>
            <a:r>
              <a:rPr lang="en-US" sz="2000" dirty="0" smtClean="0"/>
              <a:t>The</a:t>
            </a:r>
            <a:r>
              <a:rPr lang="en-US" sz="2000" dirty="0"/>
              <a:t> </a:t>
            </a:r>
            <a:r>
              <a:rPr lang="en-US" sz="2000" b="1" dirty="0"/>
              <a:t>HC</a:t>
            </a:r>
            <a:r>
              <a:rPr lang="en-US" sz="2000" dirty="0"/>
              <a:t>-</a:t>
            </a:r>
            <a:r>
              <a:rPr lang="en-US" sz="2000" b="1" dirty="0"/>
              <a:t>SR04 Ultrasonic</a:t>
            </a:r>
            <a:r>
              <a:rPr lang="en-US" sz="2000" dirty="0"/>
              <a:t> Module has 4 pins, Ground, VCC, Trig and Echo</a:t>
            </a:r>
            <a:r>
              <a:rPr lang="en-US" sz="2000" dirty="0" smtClean="0"/>
              <a:t>.</a:t>
            </a:r>
          </a:p>
          <a:p>
            <a:pPr marL="285750" indent="-285750">
              <a:lnSpc>
                <a:spcPct val="150000"/>
              </a:lnSpc>
              <a:buFont typeface="Arial" pitchFamily="34" charset="0"/>
              <a:buChar char="•"/>
            </a:pPr>
            <a:r>
              <a:rPr lang="en-US" sz="2000" dirty="0" smtClean="0"/>
              <a:t>Price:Rs 194</a:t>
            </a:r>
            <a:endParaRPr lang="en-US" sz="2000" dirty="0"/>
          </a:p>
        </p:txBody>
      </p:sp>
      <p:sp>
        <p:nvSpPr>
          <p:cNvPr id="4" name="Rectangle 3"/>
          <p:cNvSpPr/>
          <p:nvPr/>
        </p:nvSpPr>
        <p:spPr>
          <a:xfrm>
            <a:off x="838200" y="1902470"/>
            <a:ext cx="3763851" cy="461665"/>
          </a:xfrm>
          <a:prstGeom prst="rect">
            <a:avLst/>
          </a:prstGeom>
        </p:spPr>
        <p:txBody>
          <a:bodyPr wrap="none">
            <a:spAutoFit/>
          </a:bodyPr>
          <a:lstStyle/>
          <a:p>
            <a:r>
              <a:rPr lang="en-US" sz="2400" b="1" dirty="0"/>
              <a:t>HC-SR04 Ultrasonic Module </a:t>
            </a:r>
          </a:p>
        </p:txBody>
      </p:sp>
    </p:spTree>
    <p:extLst>
      <p:ext uri="{BB962C8B-B14F-4D97-AF65-F5344CB8AC3E}">
        <p14:creationId xmlns:p14="http://schemas.microsoft.com/office/powerpoint/2010/main" val="415929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2460" y="990600"/>
            <a:ext cx="8130540" cy="5109091"/>
          </a:xfrm>
          <a:prstGeom prst="rect">
            <a:avLst/>
          </a:prstGeom>
        </p:spPr>
        <p:txBody>
          <a:bodyPr wrap="square">
            <a:spAutoFit/>
          </a:bodyPr>
          <a:lstStyle/>
          <a:p>
            <a:pPr marL="285750" indent="-285750" fontAlgn="base">
              <a:buFont typeface="Arial" pitchFamily="34" charset="0"/>
              <a:buChar char="•"/>
            </a:pPr>
            <a:r>
              <a:rPr lang="en-US" sz="2800" dirty="0">
                <a:solidFill>
                  <a:srgbClr val="000000"/>
                </a:solidFill>
                <a:latin typeface="Perpetua" pitchFamily="18" charset="0"/>
              </a:rPr>
              <a:t>Offer solutions for Energy Efficiency that enable ZERO energy wastage </a:t>
            </a:r>
          </a:p>
          <a:p>
            <a:pPr marL="285750" indent="-285750" fontAlgn="base">
              <a:buFont typeface="Arial" pitchFamily="34" charset="0"/>
              <a:buChar char="•"/>
            </a:pPr>
            <a:r>
              <a:rPr lang="en-US" sz="2800" dirty="0" smtClean="0">
                <a:solidFill>
                  <a:srgbClr val="000000"/>
                </a:solidFill>
                <a:latin typeface="Perpetua" pitchFamily="18" charset="0"/>
              </a:rPr>
              <a:t>It </a:t>
            </a:r>
            <a:r>
              <a:rPr lang="en-US" sz="2800" dirty="0">
                <a:solidFill>
                  <a:srgbClr val="000000"/>
                </a:solidFill>
                <a:latin typeface="Perpetua" pitchFamily="18" charset="0"/>
              </a:rPr>
              <a:t>enables productive management of </a:t>
            </a:r>
            <a:r>
              <a:rPr lang="en-US" sz="2800" dirty="0" smtClean="0">
                <a:solidFill>
                  <a:srgbClr val="000000"/>
                </a:solidFill>
                <a:latin typeface="Perpetua" pitchFamily="18" charset="0"/>
              </a:rPr>
              <a:t> Residential, Commercial </a:t>
            </a:r>
            <a:r>
              <a:rPr lang="en-US" sz="2800" dirty="0">
                <a:solidFill>
                  <a:srgbClr val="000000"/>
                </a:solidFill>
                <a:latin typeface="Perpetua" pitchFamily="18" charset="0"/>
              </a:rPr>
              <a:t>Buildings and Campuses</a:t>
            </a:r>
            <a:r>
              <a:rPr lang="en-US" sz="2800" dirty="0" smtClean="0">
                <a:solidFill>
                  <a:srgbClr val="000000"/>
                </a:solidFill>
                <a:latin typeface="Perpetua" pitchFamily="18" charset="0"/>
              </a:rPr>
              <a:t>.</a:t>
            </a:r>
          </a:p>
          <a:p>
            <a:pPr marL="285750" indent="-285750" fontAlgn="base">
              <a:buFont typeface="Arial" pitchFamily="34" charset="0"/>
              <a:buChar char="•"/>
            </a:pPr>
            <a:r>
              <a:rPr lang="en-US" sz="2800" dirty="0" smtClean="0">
                <a:solidFill>
                  <a:srgbClr val="000000"/>
                </a:solidFill>
                <a:latin typeface="Perpetua" pitchFamily="18" charset="0"/>
              </a:rPr>
              <a:t>It is more convenient to use.</a:t>
            </a:r>
          </a:p>
          <a:p>
            <a:pPr marL="285750" indent="-285750" fontAlgn="base">
              <a:buFont typeface="Arial" pitchFamily="34" charset="0"/>
              <a:buChar char="•"/>
            </a:pPr>
            <a:r>
              <a:rPr lang="en-US" sz="2800" dirty="0" smtClean="0">
                <a:solidFill>
                  <a:srgbClr val="000000"/>
                </a:solidFill>
                <a:latin typeface="Perpetua" pitchFamily="18" charset="0"/>
              </a:rPr>
              <a:t>Proper monitoring and security.</a:t>
            </a:r>
          </a:p>
          <a:p>
            <a:pPr marL="285750" indent="-285750" fontAlgn="base">
              <a:buFont typeface="Arial" pitchFamily="34" charset="0"/>
              <a:buChar char="•"/>
            </a:pPr>
            <a:r>
              <a:rPr lang="en-US" sz="2800" dirty="0" smtClean="0">
                <a:solidFill>
                  <a:srgbClr val="000000"/>
                </a:solidFill>
                <a:latin typeface="Perpetua" pitchFamily="18" charset="0"/>
              </a:rPr>
              <a:t>Offers both remote and voice enabled control.</a:t>
            </a:r>
          </a:p>
          <a:p>
            <a:pPr marL="285750" indent="-285750" fontAlgn="base">
              <a:buFont typeface="Arial" pitchFamily="34" charset="0"/>
              <a:buChar char="•"/>
            </a:pPr>
            <a:r>
              <a:rPr lang="en-US" sz="2800" dirty="0" smtClean="0">
                <a:solidFill>
                  <a:srgbClr val="000000"/>
                </a:solidFill>
                <a:latin typeface="Perpetua" pitchFamily="18" charset="0"/>
              </a:rPr>
              <a:t>Customization-Allows choice of both wired and wireless deployment.</a:t>
            </a:r>
          </a:p>
          <a:p>
            <a:pPr marL="285750" indent="-285750" fontAlgn="base">
              <a:buFont typeface="Arial" pitchFamily="34" charset="0"/>
              <a:buChar char="•"/>
            </a:pPr>
            <a:r>
              <a:rPr lang="en-US" sz="2800" dirty="0" smtClean="0">
                <a:solidFill>
                  <a:srgbClr val="000000"/>
                </a:solidFill>
                <a:latin typeface="Perpetua" pitchFamily="18" charset="0"/>
              </a:rPr>
              <a:t>User comfort is prior. </a:t>
            </a:r>
          </a:p>
          <a:p>
            <a:pPr fontAlgn="base"/>
            <a:endParaRPr lang="en-US" sz="2800" dirty="0" smtClean="0">
              <a:solidFill>
                <a:srgbClr val="000000"/>
              </a:solidFill>
              <a:latin typeface="Perpetua" pitchFamily="18" charset="0"/>
            </a:endParaRPr>
          </a:p>
          <a:p>
            <a:pPr fontAlgn="base"/>
            <a:endParaRPr lang="en-US" dirty="0">
              <a:solidFill>
                <a:srgbClr val="000000"/>
              </a:solidFill>
              <a:latin typeface="Roboto"/>
            </a:endParaRPr>
          </a:p>
        </p:txBody>
      </p:sp>
      <p:sp>
        <p:nvSpPr>
          <p:cNvPr id="5" name="TextBox 4"/>
          <p:cNvSpPr txBox="1"/>
          <p:nvPr/>
        </p:nvSpPr>
        <p:spPr>
          <a:xfrm>
            <a:off x="1219200" y="159424"/>
            <a:ext cx="1600200" cy="707886"/>
          </a:xfrm>
          <a:prstGeom prst="rect">
            <a:avLst/>
          </a:prstGeom>
          <a:noFill/>
        </p:spPr>
        <p:txBody>
          <a:bodyPr wrap="square" rtlCol="0">
            <a:spAutoFit/>
          </a:bodyPr>
          <a:lstStyle/>
          <a:p>
            <a:r>
              <a:rPr lang="en-US" sz="4000" b="1" dirty="0" smtClean="0">
                <a:solidFill>
                  <a:srgbClr val="002060"/>
                </a:solidFill>
              </a:rPr>
              <a:t>Pros</a:t>
            </a:r>
            <a:endParaRPr lang="en-US" sz="4000" b="1" dirty="0">
              <a:solidFill>
                <a:srgbClr val="002060"/>
              </a:solidFill>
            </a:endParaRPr>
          </a:p>
        </p:txBody>
      </p:sp>
    </p:spTree>
    <p:extLst>
      <p:ext uri="{BB962C8B-B14F-4D97-AF65-F5344CB8AC3E}">
        <p14:creationId xmlns:p14="http://schemas.microsoft.com/office/powerpoint/2010/main" val="15494907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533400"/>
            <a:ext cx="3048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1550075"/>
            <a:ext cx="4572000" cy="2031325"/>
          </a:xfrm>
          <a:prstGeom prst="rect">
            <a:avLst/>
          </a:prstGeom>
        </p:spPr>
        <p:txBody>
          <a:bodyPr>
            <a:spAutoFit/>
          </a:bodyPr>
          <a:lstStyle/>
          <a:p>
            <a:pPr marL="285750" indent="-285750">
              <a:buFont typeface="Arial" pitchFamily="34" charset="0"/>
              <a:buChar char="•"/>
            </a:pPr>
            <a:r>
              <a:rPr lang="en-US" dirty="0"/>
              <a:t>A </a:t>
            </a:r>
            <a:r>
              <a:rPr lang="en-US" b="1" dirty="0"/>
              <a:t>soil moisture sensor</a:t>
            </a:r>
            <a:r>
              <a:rPr lang="en-US" dirty="0"/>
              <a:t> measures the quantity of </a:t>
            </a:r>
            <a:r>
              <a:rPr lang="en-US" b="1" dirty="0" smtClean="0"/>
              <a:t>water </a:t>
            </a:r>
            <a:r>
              <a:rPr lang="en-US" dirty="0" smtClean="0"/>
              <a:t>contained </a:t>
            </a:r>
            <a:r>
              <a:rPr lang="en-US" dirty="0"/>
              <a:t>in a material, such as </a:t>
            </a:r>
            <a:r>
              <a:rPr lang="en-US" b="1" dirty="0"/>
              <a:t>soil</a:t>
            </a:r>
            <a:r>
              <a:rPr lang="en-US" dirty="0"/>
              <a:t> on a volumetric or gravimetric basis.  </a:t>
            </a:r>
            <a:endParaRPr lang="en-US" dirty="0" smtClean="0"/>
          </a:p>
          <a:p>
            <a:pPr marL="285750" indent="-285750">
              <a:buFont typeface="Arial" pitchFamily="34" charset="0"/>
              <a:buChar char="•"/>
            </a:pPr>
            <a:r>
              <a:rPr lang="en-US" dirty="0" smtClean="0"/>
              <a:t>The</a:t>
            </a:r>
            <a:r>
              <a:rPr lang="en-US" dirty="0"/>
              <a:t> </a:t>
            </a:r>
            <a:r>
              <a:rPr lang="en-US" b="1" dirty="0"/>
              <a:t>Soil Moisture Sensor</a:t>
            </a:r>
            <a:r>
              <a:rPr lang="en-US" dirty="0"/>
              <a:t> uses capacitance to measure dielectric permittivity of the surrounding </a:t>
            </a:r>
            <a:r>
              <a:rPr lang="en-US" dirty="0" smtClean="0"/>
              <a:t>medium</a:t>
            </a:r>
            <a:r>
              <a:rPr lang="en-US" dirty="0"/>
              <a:t>.</a:t>
            </a:r>
          </a:p>
        </p:txBody>
      </p:sp>
      <p:sp>
        <p:nvSpPr>
          <p:cNvPr id="5" name="Rectangle 4"/>
          <p:cNvSpPr/>
          <p:nvPr/>
        </p:nvSpPr>
        <p:spPr>
          <a:xfrm>
            <a:off x="1365204" y="776424"/>
            <a:ext cx="2811475" cy="461665"/>
          </a:xfrm>
          <a:prstGeom prst="rect">
            <a:avLst/>
          </a:prstGeom>
        </p:spPr>
        <p:txBody>
          <a:bodyPr wrap="none">
            <a:spAutoFit/>
          </a:bodyPr>
          <a:lstStyle/>
          <a:p>
            <a:r>
              <a:rPr lang="en-US" sz="2400" b="1" dirty="0"/>
              <a:t>Soil Moisture Sensor</a:t>
            </a:r>
            <a:endParaRPr lang="en-US" sz="24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3048"/>
            <a:ext cx="8093647" cy="223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3101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81001"/>
            <a:ext cx="3171825" cy="314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19137" y="935848"/>
            <a:ext cx="4572000" cy="2585323"/>
          </a:xfrm>
          <a:prstGeom prst="rect">
            <a:avLst/>
          </a:prstGeom>
        </p:spPr>
        <p:txBody>
          <a:bodyPr>
            <a:spAutoFit/>
          </a:bodyPr>
          <a:lstStyle/>
          <a:p>
            <a:pPr algn="just"/>
            <a:r>
              <a:rPr lang="en-US" dirty="0"/>
              <a:t>The </a:t>
            </a:r>
            <a:r>
              <a:rPr lang="en-US" b="1" dirty="0" smtClean="0"/>
              <a:t>L298N Motor Driver</a:t>
            </a:r>
            <a:r>
              <a:rPr lang="en-US" dirty="0"/>
              <a:t> Module is a high voltage Dual H-Bridge manufactured by ST company. It is designed to accept standard TTL voltage levels. H-bridge </a:t>
            </a:r>
            <a:r>
              <a:rPr lang="en-US" b="1" dirty="0" smtClean="0"/>
              <a:t>drivers </a:t>
            </a:r>
            <a:r>
              <a:rPr lang="en-US" dirty="0" smtClean="0"/>
              <a:t>are </a:t>
            </a:r>
            <a:r>
              <a:rPr lang="en-US" dirty="0"/>
              <a:t>used to drive inductive loads that requires forward and reverse function with speed control such as DC </a:t>
            </a:r>
            <a:r>
              <a:rPr lang="en-US" b="1" dirty="0"/>
              <a:t>Motors</a:t>
            </a:r>
            <a:r>
              <a:rPr lang="en-US" dirty="0"/>
              <a:t>, and </a:t>
            </a:r>
            <a:r>
              <a:rPr lang="en-US" b="1" dirty="0"/>
              <a:t>Stepper Motors</a:t>
            </a:r>
            <a:r>
              <a:rPr lang="en-US" dirty="0" smtClean="0"/>
              <a:t>.</a:t>
            </a:r>
          </a:p>
          <a:p>
            <a:pPr algn="just"/>
            <a:r>
              <a:rPr lang="en-US" dirty="0" smtClean="0"/>
              <a:t>Price:Rs 244</a:t>
            </a:r>
          </a:p>
          <a:p>
            <a:pPr algn="just"/>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68848090"/>
              </p:ext>
            </p:extLst>
          </p:nvPr>
        </p:nvGraphicFramePr>
        <p:xfrm>
          <a:off x="838200" y="3378172"/>
          <a:ext cx="4555374" cy="2926080"/>
        </p:xfrm>
        <a:graphic>
          <a:graphicData uri="http://schemas.openxmlformats.org/drawingml/2006/table">
            <a:tbl>
              <a:tblPr>
                <a:tableStyleId>{5940675A-B579-460E-94D1-54222C63F5DA}</a:tableStyleId>
              </a:tblPr>
              <a:tblGrid>
                <a:gridCol w="2277687"/>
                <a:gridCol w="2277687"/>
              </a:tblGrid>
              <a:tr h="198120">
                <a:tc>
                  <a:txBody>
                    <a:bodyPr/>
                    <a:lstStyle/>
                    <a:p>
                      <a:pPr algn="l"/>
                      <a:r>
                        <a:rPr lang="en-US" dirty="0">
                          <a:effectLst/>
                        </a:rPr>
                        <a:t>Motor driver:</a:t>
                      </a:r>
                      <a:endParaRPr lang="en-US" b="1" dirty="0">
                        <a:solidFill>
                          <a:srgbClr val="000000"/>
                        </a:solidFill>
                        <a:effectLst/>
                      </a:endParaRPr>
                    </a:p>
                  </a:txBody>
                  <a:tcPr marR="76200" anchor="ctr"/>
                </a:tc>
                <a:tc>
                  <a:txBody>
                    <a:bodyPr/>
                    <a:lstStyle/>
                    <a:p>
                      <a:pPr algn="l"/>
                      <a:r>
                        <a:rPr lang="en-US">
                          <a:effectLst/>
                        </a:rPr>
                        <a:t>L298N</a:t>
                      </a:r>
                      <a:endParaRPr lang="en-US" b="1">
                        <a:solidFill>
                          <a:srgbClr val="000000"/>
                        </a:solidFill>
                        <a:effectLst/>
                      </a:endParaRPr>
                    </a:p>
                  </a:txBody>
                  <a:tcPr marL="76200" marR="76200" anchor="ctr"/>
                </a:tc>
              </a:tr>
              <a:tr h="198120">
                <a:tc>
                  <a:txBody>
                    <a:bodyPr/>
                    <a:lstStyle/>
                    <a:p>
                      <a:r>
                        <a:rPr lang="en-US">
                          <a:effectLst/>
                        </a:rPr>
                        <a:t>Maximum operating voltage:</a:t>
                      </a:r>
                    </a:p>
                  </a:txBody>
                  <a:tcPr marR="76200" anchor="ctr"/>
                </a:tc>
                <a:tc>
                  <a:txBody>
                    <a:bodyPr/>
                    <a:lstStyle/>
                    <a:p>
                      <a:r>
                        <a:rPr lang="en-US">
                          <a:effectLst/>
                        </a:rPr>
                        <a:t>46 V</a:t>
                      </a:r>
                    </a:p>
                  </a:txBody>
                  <a:tcPr marL="76200" marR="76200" anchor="ctr"/>
                </a:tc>
              </a:tr>
              <a:tr h="198120">
                <a:tc>
                  <a:txBody>
                    <a:bodyPr/>
                    <a:lstStyle/>
                    <a:p>
                      <a:r>
                        <a:rPr lang="en-US">
                          <a:effectLst/>
                        </a:rPr>
                        <a:t>Peak output current per channel:</a:t>
                      </a:r>
                    </a:p>
                  </a:txBody>
                  <a:tcPr marR="76200" anchor="ctr"/>
                </a:tc>
                <a:tc>
                  <a:txBody>
                    <a:bodyPr/>
                    <a:lstStyle/>
                    <a:p>
                      <a:r>
                        <a:rPr lang="en-US">
                          <a:effectLst/>
                        </a:rPr>
                        <a:t>2 A</a:t>
                      </a:r>
                    </a:p>
                  </a:txBody>
                  <a:tcPr marL="76200" marR="76200" anchor="ctr"/>
                </a:tc>
              </a:tr>
              <a:tr h="198120">
                <a:tc>
                  <a:txBody>
                    <a:bodyPr/>
                    <a:lstStyle/>
                    <a:p>
                      <a:r>
                        <a:rPr lang="en-US">
                          <a:effectLst/>
                        </a:rPr>
                        <a:t>Minimum logic voltage:</a:t>
                      </a:r>
                    </a:p>
                  </a:txBody>
                  <a:tcPr marR="76200" anchor="ctr"/>
                </a:tc>
                <a:tc>
                  <a:txBody>
                    <a:bodyPr/>
                    <a:lstStyle/>
                    <a:p>
                      <a:r>
                        <a:rPr lang="en-US">
                          <a:effectLst/>
                        </a:rPr>
                        <a:t>4.5 V</a:t>
                      </a:r>
                    </a:p>
                  </a:txBody>
                  <a:tcPr marL="76200" marR="76200" anchor="ctr"/>
                </a:tc>
              </a:tr>
              <a:tr h="198120">
                <a:tc>
                  <a:txBody>
                    <a:bodyPr/>
                    <a:lstStyle/>
                    <a:p>
                      <a:r>
                        <a:rPr lang="en-US" dirty="0">
                          <a:effectLst/>
                        </a:rPr>
                        <a:t>Maximum logic voltage:</a:t>
                      </a:r>
                    </a:p>
                  </a:txBody>
                  <a:tcPr marR="76200" anchor="ctr"/>
                </a:tc>
                <a:tc>
                  <a:txBody>
                    <a:bodyPr/>
                    <a:lstStyle/>
                    <a:p>
                      <a:r>
                        <a:rPr lang="en-US" dirty="0">
                          <a:effectLst/>
                        </a:rPr>
                        <a:t>7 V</a:t>
                      </a:r>
                    </a:p>
                  </a:txBody>
                  <a:tcPr marL="76200" marR="76200" anchor="ctr"/>
                </a:tc>
              </a:tr>
            </a:tbl>
          </a:graphicData>
        </a:graphic>
      </p:graphicFrame>
      <p:sp>
        <p:nvSpPr>
          <p:cNvPr id="6" name="Rectangle 5"/>
          <p:cNvSpPr/>
          <p:nvPr/>
        </p:nvSpPr>
        <p:spPr>
          <a:xfrm>
            <a:off x="1676400" y="304800"/>
            <a:ext cx="2719527" cy="461665"/>
          </a:xfrm>
          <a:prstGeom prst="rect">
            <a:avLst/>
          </a:prstGeom>
        </p:spPr>
        <p:txBody>
          <a:bodyPr wrap="none">
            <a:spAutoFit/>
          </a:bodyPr>
          <a:lstStyle/>
          <a:p>
            <a:r>
              <a:rPr lang="en-US" sz="2400" b="1" dirty="0"/>
              <a:t>L298N Motor Driver</a:t>
            </a:r>
            <a:endParaRPr lang="en-US" sz="2400" dirty="0"/>
          </a:p>
        </p:txBody>
      </p:sp>
    </p:spTree>
    <p:extLst>
      <p:ext uri="{BB962C8B-B14F-4D97-AF65-F5344CB8AC3E}">
        <p14:creationId xmlns:p14="http://schemas.microsoft.com/office/powerpoint/2010/main" val="3475193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368552"/>
            <a:ext cx="371316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2000" y="1875472"/>
            <a:ext cx="4572000" cy="1754326"/>
          </a:xfrm>
          <a:prstGeom prst="rect">
            <a:avLst/>
          </a:prstGeom>
        </p:spPr>
        <p:txBody>
          <a:bodyPr>
            <a:spAutoFit/>
          </a:bodyPr>
          <a:lstStyle/>
          <a:p>
            <a:pPr algn="just"/>
            <a:r>
              <a:rPr lang="en-US" dirty="0"/>
              <a:t>A </a:t>
            </a:r>
            <a:r>
              <a:rPr lang="en-US" b="1" dirty="0"/>
              <a:t>DC motor</a:t>
            </a:r>
            <a:r>
              <a:rPr lang="en-US" dirty="0"/>
              <a:t> is any of a class of rotary electrical machines that converts direct current electrical energy into mechanical energy. The most common types rely on the forces produced by magnetic fields</a:t>
            </a:r>
            <a:r>
              <a:rPr lang="en-US" dirty="0" smtClean="0"/>
              <a:t>.</a:t>
            </a:r>
          </a:p>
          <a:p>
            <a:pPr algn="just"/>
            <a:r>
              <a:rPr lang="en-US" dirty="0" smtClean="0"/>
              <a:t>Price:Rs 115</a:t>
            </a:r>
            <a:endParaRPr lang="en-US" dirty="0"/>
          </a:p>
        </p:txBody>
      </p:sp>
      <p:sp>
        <p:nvSpPr>
          <p:cNvPr id="5" name="Rectangle 4"/>
          <p:cNvSpPr/>
          <p:nvPr/>
        </p:nvSpPr>
        <p:spPr>
          <a:xfrm>
            <a:off x="2438400" y="914400"/>
            <a:ext cx="1609415" cy="523220"/>
          </a:xfrm>
          <a:prstGeom prst="rect">
            <a:avLst/>
          </a:prstGeom>
        </p:spPr>
        <p:txBody>
          <a:bodyPr wrap="none">
            <a:spAutoFit/>
          </a:bodyPr>
          <a:lstStyle/>
          <a:p>
            <a:r>
              <a:rPr lang="en-US" sz="2800" b="1" dirty="0"/>
              <a:t>DC motor</a:t>
            </a:r>
            <a:endParaRPr lang="en-US" sz="2800" dirty="0"/>
          </a:p>
        </p:txBody>
      </p:sp>
      <p:pic>
        <p:nvPicPr>
          <p:cNvPr id="8196" name="Picture 4" descr="Image result for dc motor specif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33215"/>
            <a:ext cx="478155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4423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537180"/>
            <a:ext cx="338137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84856" y="976699"/>
            <a:ext cx="4267200" cy="646331"/>
          </a:xfrm>
          <a:prstGeom prst="rect">
            <a:avLst/>
          </a:prstGeom>
          <a:noFill/>
        </p:spPr>
        <p:txBody>
          <a:bodyPr wrap="square" rtlCol="0">
            <a:spAutoFit/>
          </a:bodyPr>
          <a:lstStyle/>
          <a:p>
            <a:r>
              <a:rPr lang="en-US" sz="3600" b="1" dirty="0" smtClean="0"/>
              <a:t>Raspberry Pi3</a:t>
            </a:r>
            <a:endParaRPr lang="en-US" sz="3600" b="1" dirty="0"/>
          </a:p>
        </p:txBody>
      </p:sp>
      <p:sp>
        <p:nvSpPr>
          <p:cNvPr id="5" name="Rectangle 4"/>
          <p:cNvSpPr/>
          <p:nvPr/>
        </p:nvSpPr>
        <p:spPr>
          <a:xfrm>
            <a:off x="685800" y="2286000"/>
            <a:ext cx="7162800" cy="3046988"/>
          </a:xfrm>
          <a:prstGeom prst="rect">
            <a:avLst/>
          </a:prstGeom>
        </p:spPr>
        <p:txBody>
          <a:bodyPr wrap="square">
            <a:spAutoFit/>
          </a:bodyPr>
          <a:lstStyle/>
          <a:p>
            <a:pPr marL="285750" indent="-285750">
              <a:buFont typeface="Arial" pitchFamily="34" charset="0"/>
              <a:buChar char="•"/>
            </a:pPr>
            <a:r>
              <a:rPr lang="en-US" sz="2400" dirty="0" smtClean="0"/>
              <a:t>Broadcom </a:t>
            </a:r>
            <a:r>
              <a:rPr lang="en-US" sz="2400" dirty="0"/>
              <a:t>BCM2837.</a:t>
            </a:r>
          </a:p>
          <a:p>
            <a:pPr marL="285750" indent="-285750">
              <a:buFont typeface="Arial" pitchFamily="34" charset="0"/>
              <a:buChar char="•"/>
            </a:pPr>
            <a:r>
              <a:rPr lang="en-US" sz="2400" b="1" dirty="0"/>
              <a:t>CPU</a:t>
            </a:r>
            <a:r>
              <a:rPr lang="en-US" sz="2400" dirty="0"/>
              <a:t>: 4× ARM Cortex-A53, 1.2</a:t>
            </a:r>
            <a:r>
              <a:rPr lang="en-US" sz="2400" b="1" dirty="0"/>
              <a:t>GHz</a:t>
            </a:r>
            <a:r>
              <a:rPr lang="en-US" sz="2400" dirty="0"/>
              <a:t>.</a:t>
            </a:r>
          </a:p>
          <a:p>
            <a:pPr marL="285750" indent="-285750">
              <a:buFont typeface="Arial" pitchFamily="34" charset="0"/>
              <a:buChar char="•"/>
            </a:pPr>
            <a:r>
              <a:rPr lang="en-US" sz="2400" b="1" dirty="0"/>
              <a:t>GPU</a:t>
            </a:r>
            <a:r>
              <a:rPr lang="en-US" sz="2400" dirty="0"/>
              <a:t>: Broadcom </a:t>
            </a:r>
            <a:r>
              <a:rPr lang="en-US" sz="2400" dirty="0" smtClean="0"/>
              <a:t>Video Core </a:t>
            </a:r>
            <a:r>
              <a:rPr lang="en-US" sz="2400" dirty="0"/>
              <a:t>IV.</a:t>
            </a:r>
          </a:p>
          <a:p>
            <a:pPr marL="285750" indent="-285750">
              <a:buFont typeface="Arial" pitchFamily="34" charset="0"/>
              <a:buChar char="•"/>
            </a:pPr>
            <a:r>
              <a:rPr lang="en-US" sz="2400" dirty="0"/>
              <a:t>RAM: 1GB LPDDR2 (900 </a:t>
            </a:r>
            <a:r>
              <a:rPr lang="en-US" sz="2400" b="1" dirty="0"/>
              <a:t>MHz</a:t>
            </a:r>
            <a:r>
              <a:rPr lang="en-US" sz="2400" dirty="0"/>
              <a:t>)</a:t>
            </a:r>
          </a:p>
          <a:p>
            <a:pPr marL="285750" indent="-285750">
              <a:buFont typeface="Arial" pitchFamily="34" charset="0"/>
              <a:buChar char="•"/>
            </a:pPr>
            <a:r>
              <a:rPr lang="en-US" sz="2400" dirty="0"/>
              <a:t>Networking: 10/100 Ethernet, 2.4</a:t>
            </a:r>
            <a:r>
              <a:rPr lang="en-US" sz="2400" b="1" dirty="0"/>
              <a:t>GHz</a:t>
            </a:r>
            <a:r>
              <a:rPr lang="en-US" sz="2400" dirty="0"/>
              <a:t> 802.11n wireless</a:t>
            </a:r>
            <a:r>
              <a:rPr lang="en-US" sz="2400" dirty="0" smtClean="0"/>
              <a:t>.</a:t>
            </a:r>
            <a:endParaRPr lang="en-US" sz="2400" dirty="0"/>
          </a:p>
          <a:p>
            <a:pPr marL="285750" indent="-285750">
              <a:buFont typeface="Arial" pitchFamily="34" charset="0"/>
              <a:buChar char="•"/>
            </a:pPr>
            <a:r>
              <a:rPr lang="en-US" sz="2400" dirty="0"/>
              <a:t>Storage: </a:t>
            </a:r>
            <a:r>
              <a:rPr lang="en-US" sz="2400" dirty="0" smtClean="0"/>
              <a:t>micro SD.</a:t>
            </a:r>
            <a:endParaRPr lang="en-US" sz="2400" dirty="0"/>
          </a:p>
          <a:p>
            <a:pPr marL="285750" indent="-285750">
              <a:buFont typeface="Arial" pitchFamily="34" charset="0"/>
              <a:buChar char="•"/>
            </a:pPr>
            <a:r>
              <a:rPr lang="en-US" sz="2400" b="1" dirty="0"/>
              <a:t>GPIO</a:t>
            </a:r>
            <a:r>
              <a:rPr lang="en-US" sz="2400" dirty="0"/>
              <a:t>: 40-pin header, populated.</a:t>
            </a:r>
          </a:p>
        </p:txBody>
      </p:sp>
      <p:sp>
        <p:nvSpPr>
          <p:cNvPr id="7" name="TextBox 6"/>
          <p:cNvSpPr txBox="1"/>
          <p:nvPr/>
        </p:nvSpPr>
        <p:spPr>
          <a:xfrm>
            <a:off x="990600" y="5486400"/>
            <a:ext cx="3886200" cy="461665"/>
          </a:xfrm>
          <a:prstGeom prst="rect">
            <a:avLst/>
          </a:prstGeom>
          <a:noFill/>
        </p:spPr>
        <p:txBody>
          <a:bodyPr wrap="square" rtlCol="0">
            <a:spAutoFit/>
          </a:bodyPr>
          <a:lstStyle/>
          <a:p>
            <a:r>
              <a:rPr lang="en-US" sz="2400" dirty="0" smtClean="0"/>
              <a:t>Price:Rs2,996</a:t>
            </a:r>
            <a:endParaRPr lang="en-US" sz="2400" dirty="0"/>
          </a:p>
        </p:txBody>
      </p:sp>
    </p:spTree>
    <p:extLst>
      <p:ext uri="{BB962C8B-B14F-4D97-AF65-F5344CB8AC3E}">
        <p14:creationId xmlns:p14="http://schemas.microsoft.com/office/powerpoint/2010/main" val="1508049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1426885"/>
            <a:ext cx="6172200" cy="3739485"/>
          </a:xfrm>
          <a:prstGeom prst="rect">
            <a:avLst/>
          </a:prstGeom>
          <a:noFill/>
        </p:spPr>
        <p:txBody>
          <a:bodyPr wrap="square" rtlCol="0">
            <a:spAutoFit/>
          </a:bodyPr>
          <a:lstStyle/>
          <a:p>
            <a:pPr marL="285750" indent="-285750">
              <a:lnSpc>
                <a:spcPct val="150000"/>
              </a:lnSpc>
              <a:buFont typeface="Arial" pitchFamily="34" charset="0"/>
              <a:buChar char="•"/>
            </a:pPr>
            <a:r>
              <a:rPr lang="en-US" sz="2800" dirty="0" smtClean="0"/>
              <a:t>Windows 10 OS</a:t>
            </a:r>
          </a:p>
          <a:p>
            <a:pPr marL="285750" indent="-285750">
              <a:lnSpc>
                <a:spcPct val="150000"/>
              </a:lnSpc>
              <a:buFont typeface="Arial" pitchFamily="34" charset="0"/>
              <a:buChar char="•"/>
            </a:pPr>
            <a:r>
              <a:rPr lang="en-US" sz="2800" dirty="0"/>
              <a:t>Arduino </a:t>
            </a:r>
            <a:r>
              <a:rPr lang="en-US" sz="2800"/>
              <a:t>IDE </a:t>
            </a:r>
            <a:r>
              <a:rPr lang="en-US" sz="2800" smtClean="0"/>
              <a:t>version:1.8.4</a:t>
            </a:r>
            <a:endParaRPr lang="en-US" sz="2800" dirty="0" smtClean="0"/>
          </a:p>
          <a:p>
            <a:pPr marL="285750" indent="-285750">
              <a:lnSpc>
                <a:spcPct val="150000"/>
              </a:lnSpc>
              <a:buFont typeface="Arial" pitchFamily="34" charset="0"/>
              <a:buChar char="•"/>
            </a:pPr>
            <a:r>
              <a:rPr lang="en-US" sz="2800" dirty="0" smtClean="0"/>
              <a:t>Libraries </a:t>
            </a:r>
          </a:p>
          <a:p>
            <a:pPr marL="285750" indent="-285750">
              <a:lnSpc>
                <a:spcPct val="150000"/>
              </a:lnSpc>
              <a:buFont typeface="Arial" pitchFamily="34" charset="0"/>
              <a:buChar char="•"/>
            </a:pPr>
            <a:r>
              <a:rPr lang="en-US" sz="2800" dirty="0" smtClean="0"/>
              <a:t> Thingspeak.com</a:t>
            </a:r>
          </a:p>
          <a:p>
            <a:pPr marL="285750" indent="-285750">
              <a:lnSpc>
                <a:spcPct val="150000"/>
              </a:lnSpc>
              <a:buFont typeface="Arial" pitchFamily="34" charset="0"/>
              <a:buChar char="•"/>
            </a:pPr>
            <a:r>
              <a:rPr lang="en-US" sz="2800" dirty="0" err="1" smtClean="0"/>
              <a:t>Thunkable</a:t>
            </a:r>
            <a:endParaRPr lang="en-US" sz="2800" dirty="0" smtClean="0"/>
          </a:p>
          <a:p>
            <a:pPr>
              <a:lnSpc>
                <a:spcPct val="150000"/>
              </a:lnSpc>
            </a:pPr>
            <a:endParaRPr lang="en-US" dirty="0"/>
          </a:p>
        </p:txBody>
      </p:sp>
      <p:sp>
        <p:nvSpPr>
          <p:cNvPr id="6" name="TextBox 5"/>
          <p:cNvSpPr txBox="1"/>
          <p:nvPr/>
        </p:nvSpPr>
        <p:spPr>
          <a:xfrm>
            <a:off x="1524000" y="685800"/>
            <a:ext cx="5715000" cy="584775"/>
          </a:xfrm>
          <a:prstGeom prst="rect">
            <a:avLst/>
          </a:prstGeom>
          <a:noFill/>
        </p:spPr>
        <p:txBody>
          <a:bodyPr wrap="square" rtlCol="0">
            <a:spAutoFit/>
          </a:bodyPr>
          <a:lstStyle/>
          <a:p>
            <a:r>
              <a:rPr lang="en-US" sz="3200" b="1" dirty="0" smtClean="0">
                <a:latin typeface="+mj-lt"/>
              </a:rPr>
              <a:t>Software Requirements</a:t>
            </a:r>
            <a:endParaRPr lang="en-US" sz="3200" b="1" dirty="0">
              <a:latin typeface="+mj-lt"/>
            </a:endParaRPr>
          </a:p>
        </p:txBody>
      </p:sp>
    </p:spTree>
    <p:extLst>
      <p:ext uri="{BB962C8B-B14F-4D97-AF65-F5344CB8AC3E}">
        <p14:creationId xmlns:p14="http://schemas.microsoft.com/office/powerpoint/2010/main" val="42130071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19200" y="838200"/>
            <a:ext cx="6934200" cy="5139869"/>
          </a:xfrm>
          <a:prstGeom prst="rect">
            <a:avLst/>
          </a:prstGeom>
        </p:spPr>
        <p:txBody>
          <a:bodyPr wrap="square">
            <a:spAutoFit/>
          </a:bodyPr>
          <a:lstStyle/>
          <a:p>
            <a:pPr lvl="0"/>
            <a:r>
              <a:rPr lang="en-US" b="1" dirty="0"/>
              <a:t> </a:t>
            </a:r>
            <a:r>
              <a:rPr lang="en-US" sz="2000" b="1" dirty="0"/>
              <a:t>Arduino IDE version:1.8.4</a:t>
            </a:r>
            <a:r>
              <a:rPr lang="en-US" sz="2000" b="1" dirty="0" smtClean="0"/>
              <a:t>:</a:t>
            </a:r>
          </a:p>
          <a:p>
            <a:pPr lvl="0"/>
            <a:endParaRPr lang="en-US" sz="2000" dirty="0"/>
          </a:p>
          <a:p>
            <a:pPr>
              <a:lnSpc>
                <a:spcPct val="150000"/>
              </a:lnSpc>
            </a:pPr>
            <a:r>
              <a:rPr lang="en-US" sz="2000" dirty="0" smtClean="0"/>
              <a:t>Arduino</a:t>
            </a:r>
            <a:r>
              <a:rPr lang="en-US" sz="2000" dirty="0"/>
              <a:t> consists of both a physical programmable circuit board (often referred to as a microcontroller) and a piece of software, or IDE (Integrated Development Environment) that runs on your computer, used to write and upload computer code to the physical board</a:t>
            </a:r>
          </a:p>
          <a:p>
            <a:pPr lvl="0">
              <a:lnSpc>
                <a:spcPct val="150000"/>
              </a:lnSpc>
            </a:pPr>
            <a:endParaRPr lang="en-US" sz="2000" b="1" dirty="0" smtClean="0"/>
          </a:p>
          <a:p>
            <a:pPr lvl="0">
              <a:lnSpc>
                <a:spcPct val="150000"/>
              </a:lnSpc>
            </a:pPr>
            <a:r>
              <a:rPr lang="en-US" sz="2000" b="1" dirty="0" smtClean="0"/>
              <a:t>Libraries </a:t>
            </a:r>
            <a:r>
              <a:rPr lang="en-US" sz="2000" b="1" dirty="0"/>
              <a:t>for arduino:</a:t>
            </a:r>
            <a:endParaRPr lang="en-US" sz="2000" dirty="0"/>
          </a:p>
          <a:p>
            <a:pPr>
              <a:lnSpc>
                <a:spcPct val="150000"/>
              </a:lnSpc>
            </a:pPr>
            <a:r>
              <a:rPr lang="en-US" sz="2000" dirty="0" err="1"/>
              <a:t>Desc</a:t>
            </a:r>
            <a:r>
              <a:rPr lang="en-US" sz="2000" b="1" dirty="0"/>
              <a:t>: </a:t>
            </a:r>
            <a:r>
              <a:rPr lang="en-US" sz="2000" dirty="0"/>
              <a:t>Libraries for DHT11, thingspeak.com and </a:t>
            </a:r>
            <a:r>
              <a:rPr lang="en-US" sz="2000" dirty="0" err="1"/>
              <a:t>ubidots</a:t>
            </a:r>
            <a:r>
              <a:rPr lang="en-US" sz="2000" dirty="0"/>
              <a:t> are needed.</a:t>
            </a:r>
          </a:p>
          <a:p>
            <a:pPr lvl="0"/>
            <a:endParaRPr lang="en-US" b="1" dirty="0" smtClean="0"/>
          </a:p>
        </p:txBody>
      </p:sp>
    </p:spTree>
    <p:extLst>
      <p:ext uri="{BB962C8B-B14F-4D97-AF65-F5344CB8AC3E}">
        <p14:creationId xmlns:p14="http://schemas.microsoft.com/office/powerpoint/2010/main" val="32943470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4313" y="314784"/>
            <a:ext cx="6324600" cy="584775"/>
          </a:xfrm>
          <a:prstGeom prst="rect">
            <a:avLst/>
          </a:prstGeom>
          <a:noFill/>
        </p:spPr>
        <p:txBody>
          <a:bodyPr wrap="square" rtlCol="0">
            <a:spAutoFit/>
          </a:bodyPr>
          <a:lstStyle/>
          <a:p>
            <a:r>
              <a:rPr lang="en-US" sz="3200" b="1" dirty="0" err="1" smtClean="0"/>
              <a:t>Thunkable</a:t>
            </a:r>
            <a:endParaRPr lang="en-US" sz="3200" b="1" dirty="0"/>
          </a:p>
        </p:txBody>
      </p:sp>
      <p:sp>
        <p:nvSpPr>
          <p:cNvPr id="5" name="Rectangle 4"/>
          <p:cNvSpPr/>
          <p:nvPr/>
        </p:nvSpPr>
        <p:spPr>
          <a:xfrm>
            <a:off x="838200" y="1066800"/>
            <a:ext cx="7543800" cy="5170646"/>
          </a:xfrm>
          <a:prstGeom prst="rect">
            <a:avLst/>
          </a:prstGeom>
        </p:spPr>
        <p:txBody>
          <a:bodyPr wrap="square">
            <a:spAutoFit/>
          </a:bodyPr>
          <a:lstStyle/>
          <a:p>
            <a:pPr marL="285750" indent="-285750">
              <a:buFont typeface="Arial" pitchFamily="34" charset="0"/>
              <a:buChar char="•"/>
            </a:pPr>
            <a:r>
              <a:rPr lang="en-US" sz="2400" b="1" dirty="0"/>
              <a:t>App Inventor for Android</a:t>
            </a:r>
            <a:r>
              <a:rPr lang="en-US" sz="2400" dirty="0"/>
              <a:t> is an </a:t>
            </a:r>
            <a:r>
              <a:rPr lang="en-US" sz="2400" dirty="0">
                <a:hlinkClick r:id="rId2" tooltip="Open-source software"/>
              </a:rPr>
              <a:t>open-source</a:t>
            </a:r>
            <a:r>
              <a:rPr lang="en-US" sz="2400" dirty="0"/>
              <a:t> web application originally provided by </a:t>
            </a:r>
            <a:r>
              <a:rPr lang="en-US" sz="2400" dirty="0">
                <a:hlinkClick r:id="rId3" tooltip="Google"/>
              </a:rPr>
              <a:t>Google</a:t>
            </a:r>
            <a:r>
              <a:rPr lang="en-US" sz="2400" dirty="0"/>
              <a:t>, and now maintained by the </a:t>
            </a:r>
            <a:r>
              <a:rPr lang="en-US" sz="2400" dirty="0">
                <a:hlinkClick r:id="rId4" tooltip="Massachusetts Institute of Technology"/>
              </a:rPr>
              <a:t>Massachusetts Institute of Technology</a:t>
            </a:r>
            <a:r>
              <a:rPr lang="en-US" sz="2400" dirty="0"/>
              <a:t> (MIT).</a:t>
            </a:r>
          </a:p>
          <a:p>
            <a:pPr marL="285750" indent="-285750">
              <a:buFont typeface="Arial" pitchFamily="34" charset="0"/>
              <a:buChar char="•"/>
            </a:pPr>
            <a:r>
              <a:rPr lang="en-US" sz="2400" dirty="0"/>
              <a:t>It allows newcomers to </a:t>
            </a:r>
            <a:r>
              <a:rPr lang="en-US" sz="2400" dirty="0">
                <a:hlinkClick r:id="rId5" tooltip="Computer programming"/>
              </a:rPr>
              <a:t>computer programming</a:t>
            </a:r>
            <a:r>
              <a:rPr lang="en-US" sz="2400" dirty="0"/>
              <a:t> to create </a:t>
            </a:r>
            <a:r>
              <a:rPr lang="en-US" sz="2400" dirty="0">
                <a:hlinkClick r:id="rId6" tooltip="Application software"/>
              </a:rPr>
              <a:t>software applications</a:t>
            </a:r>
            <a:r>
              <a:rPr lang="en-US" sz="2400" dirty="0"/>
              <a:t> for the </a:t>
            </a:r>
            <a:r>
              <a:rPr lang="en-US" sz="2400" dirty="0">
                <a:hlinkClick r:id="rId7" tooltip="Android (operating system)"/>
              </a:rPr>
              <a:t>Android</a:t>
            </a:r>
            <a:r>
              <a:rPr lang="en-US" sz="2400" dirty="0"/>
              <a:t> operating system (OS). </a:t>
            </a:r>
            <a:endParaRPr lang="en-US" sz="2400" dirty="0" smtClean="0"/>
          </a:p>
          <a:p>
            <a:pPr marL="285750" indent="-285750">
              <a:buFont typeface="Arial" pitchFamily="34" charset="0"/>
              <a:buChar char="•"/>
            </a:pPr>
            <a:endParaRPr lang="en-US" dirty="0"/>
          </a:p>
          <a:p>
            <a:pPr marL="457200" indent="-457200">
              <a:buFont typeface="Arial" pitchFamily="34" charset="0"/>
              <a:buChar char="•"/>
            </a:pPr>
            <a:r>
              <a:rPr lang="en-US" sz="2800" b="1" dirty="0"/>
              <a:t>Firebase</a:t>
            </a:r>
            <a:r>
              <a:rPr lang="en-US" sz="2800" dirty="0"/>
              <a:t> </a:t>
            </a:r>
            <a:r>
              <a:rPr lang="en-US" sz="2800" dirty="0" smtClean="0"/>
              <a:t>DB</a:t>
            </a:r>
          </a:p>
          <a:p>
            <a:r>
              <a:rPr lang="en-US" sz="2800" dirty="0" smtClean="0"/>
              <a:t>Firebase </a:t>
            </a:r>
            <a:r>
              <a:rPr lang="en-US" sz="2800" dirty="0"/>
              <a:t>provides a </a:t>
            </a:r>
            <a:r>
              <a:rPr lang="en-US" sz="2800" dirty="0" err="1"/>
              <a:t>realtime</a:t>
            </a:r>
            <a:r>
              <a:rPr lang="en-US" sz="2800" dirty="0"/>
              <a:t> database and backend as a service. </a:t>
            </a:r>
            <a:endParaRPr lang="en-US" sz="2800" dirty="0" smtClean="0"/>
          </a:p>
          <a:p>
            <a:r>
              <a:rPr lang="en-US" sz="2800" dirty="0" smtClean="0"/>
              <a:t>The </a:t>
            </a:r>
            <a:r>
              <a:rPr lang="en-US" sz="2800" dirty="0"/>
              <a:t>service provides application developers an API that allows application data to be </a:t>
            </a:r>
            <a:r>
              <a:rPr lang="en-US" sz="2800" dirty="0" smtClean="0"/>
              <a:t>synchronized.</a:t>
            </a:r>
            <a:endParaRPr lang="en-US" sz="2800" dirty="0"/>
          </a:p>
        </p:txBody>
      </p:sp>
    </p:spTree>
    <p:extLst>
      <p:ext uri="{BB962C8B-B14F-4D97-AF65-F5344CB8AC3E}">
        <p14:creationId xmlns:p14="http://schemas.microsoft.com/office/powerpoint/2010/main" val="24120209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053286"/>
            <a:ext cx="7543800" cy="4401205"/>
          </a:xfrm>
          <a:prstGeom prst="rect">
            <a:avLst/>
          </a:prstGeom>
        </p:spPr>
        <p:txBody>
          <a:bodyPr wrap="square">
            <a:spAutoFit/>
          </a:bodyPr>
          <a:lstStyle/>
          <a:p>
            <a:pPr lvl="0"/>
            <a:r>
              <a:rPr lang="en-US" sz="2800" b="1" dirty="0"/>
              <a:t>Open </a:t>
            </a:r>
            <a:r>
              <a:rPr lang="en-US" sz="2800" b="1" dirty="0" smtClean="0"/>
              <a:t>CV Library</a:t>
            </a:r>
            <a:endParaRPr lang="en-US" sz="2800" dirty="0"/>
          </a:p>
          <a:p>
            <a:pPr marL="285750" indent="-285750">
              <a:lnSpc>
                <a:spcPct val="150000"/>
              </a:lnSpc>
              <a:buFont typeface="Arial" pitchFamily="34" charset="0"/>
              <a:buChar char="•"/>
            </a:pPr>
            <a:r>
              <a:rPr lang="en-US" sz="2400" dirty="0" smtClean="0"/>
              <a:t>OpenCV </a:t>
            </a:r>
            <a:r>
              <a:rPr lang="en-US" sz="2400" dirty="0"/>
              <a:t>(Open Source Computer Vision Library) is released under a BSD license and hence it’s free for both academic and commercial use. </a:t>
            </a:r>
            <a:endParaRPr lang="en-US" sz="2400" dirty="0" smtClean="0"/>
          </a:p>
          <a:p>
            <a:pPr marL="285750" indent="-285750">
              <a:lnSpc>
                <a:spcPct val="150000"/>
              </a:lnSpc>
              <a:buFont typeface="Arial" pitchFamily="34" charset="0"/>
              <a:buChar char="•"/>
            </a:pPr>
            <a:r>
              <a:rPr lang="en-US" sz="2400" dirty="0" smtClean="0"/>
              <a:t>It </a:t>
            </a:r>
            <a:r>
              <a:rPr lang="en-US" sz="2400" dirty="0"/>
              <a:t>has C++, Python and Java interfaces and supports Windows, Linux, Mac OS, iOS and Android</a:t>
            </a:r>
            <a:r>
              <a:rPr lang="en-US" sz="2400" dirty="0" smtClean="0"/>
              <a:t>.</a:t>
            </a:r>
          </a:p>
          <a:p>
            <a:pPr marL="285750" indent="-285750">
              <a:lnSpc>
                <a:spcPct val="150000"/>
              </a:lnSpc>
              <a:buFont typeface="Arial" pitchFamily="34" charset="0"/>
              <a:buChar char="•"/>
            </a:pPr>
            <a:r>
              <a:rPr lang="en-US" sz="2400" dirty="0" smtClean="0"/>
              <a:t> </a:t>
            </a:r>
            <a:r>
              <a:rPr lang="en-US" sz="2400" dirty="0"/>
              <a:t>OpenCV was designed for computational efficiency and with a strong focus on real-time applications.</a:t>
            </a:r>
          </a:p>
        </p:txBody>
      </p:sp>
    </p:spTree>
    <p:extLst>
      <p:ext uri="{BB962C8B-B14F-4D97-AF65-F5344CB8AC3E}">
        <p14:creationId xmlns:p14="http://schemas.microsoft.com/office/powerpoint/2010/main" val="40259327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460766"/>
            <a:ext cx="7543800" cy="5647700"/>
          </a:xfrm>
          <a:prstGeom prst="rect">
            <a:avLst/>
          </a:prstGeom>
        </p:spPr>
        <p:txBody>
          <a:bodyPr wrap="square">
            <a:spAutoFit/>
          </a:bodyPr>
          <a:lstStyle/>
          <a:p>
            <a:pPr lvl="0"/>
            <a:r>
              <a:rPr lang="en-US" sz="2800" b="1" dirty="0" smtClean="0">
                <a:latin typeface="Perpetua" pitchFamily="18" charset="0"/>
              </a:rPr>
              <a:t>Thingspeak.com Cloud service</a:t>
            </a:r>
            <a:endParaRPr lang="en-US" sz="2800" dirty="0">
              <a:latin typeface="Perpetua" pitchFamily="18" charset="0"/>
            </a:endParaRPr>
          </a:p>
          <a:p>
            <a:r>
              <a:rPr lang="en-US" b="1" dirty="0"/>
              <a:t> </a:t>
            </a:r>
            <a:endParaRPr lang="en-US" dirty="0"/>
          </a:p>
          <a:p>
            <a:pPr marL="285750" indent="-285750" algn="just">
              <a:lnSpc>
                <a:spcPct val="150000"/>
              </a:lnSpc>
              <a:buFont typeface="Arial" pitchFamily="34" charset="0"/>
              <a:buChar char="•"/>
            </a:pPr>
            <a:r>
              <a:rPr lang="en-US" sz="2000" dirty="0" smtClean="0">
                <a:latin typeface="Perpetua" pitchFamily="18" charset="0"/>
              </a:rPr>
              <a:t> </a:t>
            </a:r>
            <a:r>
              <a:rPr lang="en-US" sz="2000" dirty="0">
                <a:latin typeface="Arial" pitchFamily="34" charset="0"/>
                <a:cs typeface="Arial" pitchFamily="34" charset="0"/>
              </a:rPr>
              <a:t>ThingSpeak is an open data platform for the Internet of Things. Sensors and application can communicate with ThingSpeak using a restful API</a:t>
            </a:r>
            <a:r>
              <a:rPr lang="en-US" sz="2000" dirty="0" smtClean="0">
                <a:latin typeface="Arial" pitchFamily="34" charset="0"/>
                <a:cs typeface="Arial" pitchFamily="34" charset="0"/>
              </a:rPr>
              <a:t>.</a:t>
            </a:r>
          </a:p>
          <a:p>
            <a:pPr marL="285750" indent="-285750" algn="just">
              <a:lnSpc>
                <a:spcPct val="150000"/>
              </a:lnSpc>
              <a:buFont typeface="Arial" pitchFamily="34" charset="0"/>
              <a:buChar char="•"/>
            </a:pPr>
            <a:r>
              <a:rPr lang="en-US" sz="2000" dirty="0" smtClean="0">
                <a:latin typeface="Arial" pitchFamily="34" charset="0"/>
                <a:cs typeface="Arial" pitchFamily="34" charset="0"/>
              </a:rPr>
              <a:t>It </a:t>
            </a:r>
            <a:r>
              <a:rPr lang="en-US" sz="2000" dirty="0">
                <a:latin typeface="Arial" pitchFamily="34" charset="0"/>
                <a:cs typeface="Arial" pitchFamily="34" charset="0"/>
              </a:rPr>
              <a:t>can either keep data private, or make it public</a:t>
            </a:r>
            <a:r>
              <a:rPr lang="en-US" sz="2000" dirty="0" smtClean="0">
                <a:latin typeface="Arial" pitchFamily="34" charset="0"/>
                <a:cs typeface="Arial" pitchFamily="34" charset="0"/>
              </a:rPr>
              <a:t>.</a:t>
            </a:r>
          </a:p>
          <a:p>
            <a:pPr marL="285750" indent="-285750" algn="just">
              <a:lnSpc>
                <a:spcPct val="150000"/>
              </a:lnSpc>
              <a:buFont typeface="Arial" pitchFamily="34" charset="0"/>
              <a:buChar char="•"/>
            </a:pPr>
            <a:r>
              <a:rPr lang="en-US" sz="2000" dirty="0" smtClean="0">
                <a:latin typeface="Arial" pitchFamily="34" charset="0"/>
                <a:cs typeface="Arial" pitchFamily="34" charset="0"/>
              </a:rPr>
              <a:t> </a:t>
            </a:r>
            <a:r>
              <a:rPr lang="en-US" sz="2000" dirty="0">
                <a:latin typeface="Arial" pitchFamily="34" charset="0"/>
                <a:cs typeface="Arial" pitchFamily="34" charset="0"/>
              </a:rPr>
              <a:t>In addition, Thing Speak can be used to analyze and act on data</a:t>
            </a:r>
            <a:r>
              <a:rPr lang="en-US" sz="2000" dirty="0" smtClean="0">
                <a:latin typeface="Arial" pitchFamily="34" charset="0"/>
                <a:cs typeface="Arial" pitchFamily="34" charset="0"/>
              </a:rPr>
              <a:t>.</a:t>
            </a:r>
          </a:p>
          <a:p>
            <a:pPr marL="285750" indent="-285750" algn="just">
              <a:lnSpc>
                <a:spcPct val="150000"/>
              </a:lnSpc>
              <a:buFont typeface="Arial" pitchFamily="34" charset="0"/>
              <a:buChar char="•"/>
            </a:pPr>
            <a:r>
              <a:rPr lang="en-US" sz="2000" dirty="0" smtClean="0">
                <a:latin typeface="Arial" pitchFamily="34" charset="0"/>
                <a:cs typeface="Arial" pitchFamily="34" charset="0"/>
              </a:rPr>
              <a:t> </a:t>
            </a:r>
            <a:r>
              <a:rPr lang="en-US" sz="2000" dirty="0">
                <a:latin typeface="Arial" pitchFamily="34" charset="0"/>
                <a:cs typeface="Arial" pitchFamily="34" charset="0"/>
              </a:rPr>
              <a:t>Each channel can include up to eight data fields. This channel can be used to connect with mobile application for downloading data values.</a:t>
            </a:r>
          </a:p>
          <a:p>
            <a:pPr>
              <a:lnSpc>
                <a:spcPct val="150000"/>
              </a:lnSpc>
            </a:pPr>
            <a:r>
              <a:rPr lang="en-US" dirty="0">
                <a:latin typeface="Perpetua" pitchFamily="18" charset="0"/>
              </a:rPr>
              <a:t> </a:t>
            </a:r>
          </a:p>
          <a:p>
            <a:r>
              <a:rPr lang="en-US" dirty="0"/>
              <a:t> </a:t>
            </a:r>
          </a:p>
        </p:txBody>
      </p:sp>
    </p:spTree>
    <p:extLst>
      <p:ext uri="{BB962C8B-B14F-4D97-AF65-F5344CB8AC3E}">
        <p14:creationId xmlns:p14="http://schemas.microsoft.com/office/powerpoint/2010/main" val="31011878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219199"/>
            <a:ext cx="7620000" cy="2954655"/>
          </a:xfrm>
          <a:prstGeom prst="rect">
            <a:avLst/>
          </a:prstGeom>
        </p:spPr>
        <p:txBody>
          <a:bodyPr wrap="square">
            <a:spAutoFit/>
          </a:bodyPr>
          <a:lstStyle/>
          <a:p>
            <a:pPr lvl="0"/>
            <a:r>
              <a:rPr lang="en-US" sz="2800" b="1" dirty="0" smtClean="0">
                <a:latin typeface="Perpetua" pitchFamily="18" charset="0"/>
              </a:rPr>
              <a:t>Ubidots Cloud service</a:t>
            </a:r>
            <a:endParaRPr lang="en-US" sz="2800" dirty="0">
              <a:latin typeface="Perpetua" pitchFamily="18" charset="0"/>
            </a:endParaRPr>
          </a:p>
          <a:p>
            <a:r>
              <a:rPr lang="en-US" sz="2000" b="1" dirty="0"/>
              <a:t> </a:t>
            </a:r>
            <a:endParaRPr lang="en-US" sz="2000" dirty="0" smtClean="0"/>
          </a:p>
          <a:p>
            <a:pPr marL="285750" indent="-285750" algn="just">
              <a:buFont typeface="Arial" pitchFamily="34" charset="0"/>
              <a:buChar char="•"/>
            </a:pPr>
            <a:r>
              <a:rPr lang="en-US" sz="2000" b="1" dirty="0" smtClean="0"/>
              <a:t> </a:t>
            </a:r>
            <a:r>
              <a:rPr lang="en-US" sz="2400" dirty="0"/>
              <a:t>Ubidots is an Internet of Things (IoT) data analytics and visualization company. </a:t>
            </a:r>
            <a:endParaRPr lang="en-US" sz="2400" dirty="0" smtClean="0"/>
          </a:p>
          <a:p>
            <a:pPr marL="285750" indent="-285750" algn="just">
              <a:buFont typeface="Arial" pitchFamily="34" charset="0"/>
              <a:buChar char="•"/>
            </a:pPr>
            <a:r>
              <a:rPr lang="en-US" sz="2400" dirty="0" smtClean="0"/>
              <a:t>Ubidots</a:t>
            </a:r>
            <a:r>
              <a:rPr lang="en-US" sz="2400" dirty="0"/>
              <a:t> is used in the proposed system for setting conditions for certain data values from sensors based on which email ,message and alert  can be send to user.</a:t>
            </a:r>
          </a:p>
          <a:p>
            <a:r>
              <a:rPr lang="en-US" dirty="0"/>
              <a:t> </a:t>
            </a:r>
          </a:p>
        </p:txBody>
      </p:sp>
    </p:spTree>
    <p:extLst>
      <p:ext uri="{BB962C8B-B14F-4D97-AF65-F5344CB8AC3E}">
        <p14:creationId xmlns:p14="http://schemas.microsoft.com/office/powerpoint/2010/main" val="16568767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5244</TotalTime>
  <Words>3373</Words>
  <Application>Microsoft Office PowerPoint</Application>
  <PresentationFormat>On-screen Show (4:3)</PresentationFormat>
  <Paragraphs>653</Paragraphs>
  <Slides>103</Slides>
  <Notes>1</Notes>
  <HiddenSlides>0</HiddenSlides>
  <MMClips>0</MMClips>
  <ScaleCrop>false</ScaleCrop>
  <HeadingPairs>
    <vt:vector size="4" baseType="variant">
      <vt:variant>
        <vt:lpstr>Theme</vt:lpstr>
      </vt:variant>
      <vt:variant>
        <vt:i4>6</vt:i4>
      </vt:variant>
      <vt:variant>
        <vt:lpstr>Slide Titles</vt:lpstr>
      </vt:variant>
      <vt:variant>
        <vt:i4>103</vt:i4>
      </vt:variant>
    </vt:vector>
  </HeadingPairs>
  <TitlesOfParts>
    <vt:vector size="109" baseType="lpstr">
      <vt:lpstr>Adjacency</vt:lpstr>
      <vt:lpstr>Concourse</vt:lpstr>
      <vt:lpstr>Equity</vt:lpstr>
      <vt:lpstr>Apothecary</vt:lpstr>
      <vt:lpstr>Office Theme</vt:lpstr>
      <vt:lpstr>Composite</vt:lpstr>
      <vt:lpstr>PowerPoint Presentation</vt:lpstr>
      <vt:lpstr>Contents</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344</cp:revision>
  <dcterms:created xsi:type="dcterms:W3CDTF">2018-08-14T12:47:21Z</dcterms:created>
  <dcterms:modified xsi:type="dcterms:W3CDTF">2018-11-19T05:25:42Z</dcterms:modified>
</cp:coreProperties>
</file>